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5" r:id="rId4"/>
    <p:sldId id="292" r:id="rId5"/>
    <p:sldId id="296" r:id="rId6"/>
    <p:sldId id="297" r:id="rId7"/>
    <p:sldId id="298" r:id="rId8"/>
    <p:sldId id="287" r:id="rId9"/>
    <p:sldId id="299" r:id="rId10"/>
    <p:sldId id="288" r:id="rId11"/>
    <p:sldId id="286" r:id="rId12"/>
    <p:sldId id="289" r:id="rId13"/>
    <p:sldId id="282" r:id="rId14"/>
    <p:sldId id="301" r:id="rId15"/>
    <p:sldId id="300" r:id="rId16"/>
    <p:sldId id="285" r:id="rId17"/>
    <p:sldId id="302" r:id="rId18"/>
    <p:sldId id="30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EAD9D-A8EE-4102-8DBB-6B01BD082518}" v="567" dt="2021-05-10T07:50:03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623C-2A06-4025-B8A2-FD39808A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1645A-A09A-4423-A969-516D84FE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4756-A54C-4468-A3D8-46FA0D7C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504B-2502-45F9-A928-7374399E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6D01-4C80-4ADC-B072-76880A24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91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0375-EBA4-40B0-BDAD-ECF5C6D5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FE291-5517-4356-B15C-5C1C42384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57C6-7FDE-45DB-8EE9-CDEE79DE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B65A7-4EF4-4147-A878-C9379FAA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A38E-1D72-4EBB-9AED-3FC048BB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1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F0424-A81C-4A87-8577-598C10D1B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79334-2938-422C-A65C-5AC4398F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0BC8-DD25-47A5-9B01-A7ADF2F0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99F1B-E7EC-4791-A14B-CB7CFE44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96AA3-1A1A-4391-99CA-736CD52C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41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A552-3970-4038-9843-CDCE7F98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FC5D-5E28-4B25-816C-3D0C7096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310CE-3C48-457B-94D5-9F12F720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924A8-97C4-4B99-A745-BCF642ED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14D9-784E-4F80-8B14-497B9380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53A6-6CBD-4059-9488-37357519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E8FE9-B7A9-4BE8-8254-662981CC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65398-3D06-40B8-852C-3D8364D5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F9FF-5780-4F94-98A8-36DE67E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0B3FD-4059-40A1-80E1-E347BFF1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6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DCBB-B71E-40BE-801E-BD0DB6F0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E913A-CD8F-4DF4-BC38-1DFCC9437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512C4-1972-4CEA-899D-C016C7182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965F4-A764-43EE-8E6B-B100A6C7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95CA9-96C7-4999-B985-CCCF63B0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647DC-2670-450E-96E2-0EBE1CA1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5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F96E-976E-4074-9F29-011E17E5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1190-7F55-4980-87F4-C6C72C81A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813B8-BEC9-4463-9001-60C9D48F7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95254-B5A0-470A-9A32-54CA09B8D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F9E1C-1856-426E-8504-1C1EB998E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CD558-E9CC-404E-B774-7842C57A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78286-C557-485F-A3DF-53E27BF2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A8909-B56E-44EB-9DFC-7E3757C6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85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7765-3268-49C1-B7C6-1C61A825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4043A-9C8F-4646-8860-BE361329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44B34-236A-4A03-88FF-CBA767FB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A348A-12E4-475A-9BED-214DF611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4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D3412-259D-4248-8B9A-E1D4DBA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F613B-ECB6-446D-ABA8-3624C6D2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8CA6B-D073-4BAF-B024-F9B415FD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23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2FE1-6BE9-4DA0-95D4-472576CE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01AE-EE0C-469C-96B9-2C1D5315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13A65-D41E-4A89-A6CD-A9A79753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230F1-4B82-48CD-B13B-66A895AF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FE891-A648-42DB-B7E5-51B30CF3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91A50-1542-4128-969B-338CD00C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8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079F-4340-41A5-BCA5-D693D490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4C54A-F40A-448F-A6EA-CEABB3835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BA58C-2681-4CB7-8DDD-E6BE09A3A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7F8F5-1447-491B-B123-66208676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BEE31-8731-4BA8-A9C1-5EB57A8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99BAD-D74F-4C34-A5C4-9E3EF693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20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D883D-7615-49E5-93AE-BD21854F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4F64-332B-4CDD-8C52-55C283F0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91CE-9135-4F72-91F6-DE061752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D6CC-2C42-4CEF-ACA7-C7C66D7B5DE2}" type="datetimeFigureOut">
              <a:rPr lang="nb-NO" smtClean="0"/>
              <a:t>10.05.2021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7251B-D3F4-4BD9-B87F-2FF6E8678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ADCA-06D1-49FE-97F5-5FB13551C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055F-3347-4878-89B0-58E829022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6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erty_right" TargetMode="External"/><Relationship Id="rId2" Type="http://schemas.openxmlformats.org/officeDocument/2006/relationships/hyperlink" Target="https://en.wikipedia.org/wiki/Sui_gener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atabase_right#cite_note-:0-1" TargetMode="External"/><Relationship Id="rId4" Type="http://schemas.openxmlformats.org/officeDocument/2006/relationships/hyperlink" Target="https://en.wikipedia.org/wiki/Copyrigh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bas.nilu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AA88-0415-4C54-A5B5-786AD0E1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9412"/>
          </a:xfrm>
        </p:spPr>
        <p:txBody>
          <a:bodyPr>
            <a:normAutofit/>
          </a:bodyPr>
          <a:lstStyle/>
          <a:p>
            <a:br>
              <a:rPr lang="nb-NO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Licencing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EMEP observation data</a:t>
            </a:r>
            <a:b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Analysis of 2020-21 Lockdown based on EMEP data</a:t>
            </a:r>
            <a:endParaRPr lang="nb-NO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2ADD1-7E89-423E-B344-0CE03E7E0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Kjetil Tørseth, NILU/EMEP-CCC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FB68-549D-4CAE-8A7B-08ED1FDB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" y="5865494"/>
            <a:ext cx="822992" cy="877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E865E-FF4A-4801-9B8D-0AB478B4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0" y="5779004"/>
            <a:ext cx="1308767" cy="9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5186-A067-42C1-BE66-CCFFB46F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«Framework </a:t>
            </a:r>
            <a:r>
              <a:rPr lang="nb-NO" dirty="0" err="1"/>
              <a:t>rights</a:t>
            </a:r>
            <a:r>
              <a:rPr lang="nb-NO" dirty="0"/>
              <a:t>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A7FC-6B1D-4B6F-AA9F-29842E57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Objective</a:t>
            </a:r>
            <a:r>
              <a:rPr lang="nb-NO" dirty="0"/>
              <a:t>: </a:t>
            </a:r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attribution</a:t>
            </a:r>
            <a:r>
              <a:rPr lang="nb-NO" dirty="0"/>
              <a:t> is given to all </a:t>
            </a:r>
            <a:r>
              <a:rPr lang="nb-NO" dirty="0" err="1"/>
              <a:t>frameworks</a:t>
            </a:r>
            <a:r>
              <a:rPr lang="nb-NO" dirty="0"/>
              <a:t> a given </a:t>
            </a:r>
            <a:r>
              <a:rPr lang="nb-NO" dirty="0" err="1"/>
              <a:t>dataset</a:t>
            </a:r>
            <a:r>
              <a:rPr lang="nb-NO" dirty="0"/>
              <a:t> is </a:t>
            </a:r>
            <a:r>
              <a:rPr lang="nb-NO" dirty="0" err="1"/>
              <a:t>affiliated</a:t>
            </a:r>
            <a:r>
              <a:rPr lang="nb-NO" dirty="0"/>
              <a:t>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1AF22-67C4-4B4A-ABEF-DD4E8667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032" y="2828925"/>
            <a:ext cx="7156797" cy="348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85E3C-C833-40A8-B78E-B5058FD9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045B-1656-46A9-B344-DB2C1860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Database </a:t>
            </a:r>
            <a:r>
              <a:rPr lang="nb-NO" dirty="0" err="1"/>
              <a:t>rights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1B0E-C78D-42FA-88C4-26418054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database right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sui generis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ui generis"/>
              </a:rPr>
              <a:t>property right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comparable to but distinct from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Copyright"/>
              </a:rPr>
              <a:t>copyright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that exists to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recognise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investment that is made in compiling a database, even when this does not involve the "creative" aspect that is reflected by copyright.</a:t>
            </a:r>
            <a:r>
              <a:rPr lang="en-US" b="0" i="1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[1]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Such rights are often referred to in the plural: </a:t>
            </a:r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database rights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Objective: Secure that users gives credit to the holder of rights to the database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11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913B-D5E1-4DF0-B18B-06111A8E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«Data </a:t>
            </a:r>
            <a:r>
              <a:rPr lang="nb-NO" dirty="0" err="1"/>
              <a:t>originator</a:t>
            </a:r>
            <a:r>
              <a:rPr lang="nb-NO" dirty="0"/>
              <a:t> </a:t>
            </a:r>
            <a:r>
              <a:rPr lang="nb-NO" dirty="0" err="1"/>
              <a:t>rights</a:t>
            </a:r>
            <a:r>
              <a:rPr lang="nb-NO" dirty="0"/>
              <a:t>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C2A5-881F-46B9-A878-1B468669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8" y="14999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Objective</a:t>
            </a:r>
            <a:r>
              <a:rPr lang="nb-NO" dirty="0"/>
              <a:t>: To </a:t>
            </a:r>
            <a:r>
              <a:rPr lang="nb-NO" dirty="0" err="1"/>
              <a:t>ensure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data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EBAS serves </a:t>
            </a:r>
            <a:r>
              <a:rPr lang="nb-NO" dirty="0" err="1"/>
              <a:t>the</a:t>
            </a:r>
            <a:r>
              <a:rPr lang="nb-NO" dirty="0"/>
              <a:t> IPR </a:t>
            </a:r>
            <a:r>
              <a:rPr lang="nb-NO" dirty="0" err="1"/>
              <a:t>insterest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scientific</a:t>
            </a:r>
            <a:r>
              <a:rPr lang="nb-NO" dirty="0"/>
              <a:t> staff and </a:t>
            </a:r>
            <a:r>
              <a:rPr lang="nb-NO" dirty="0" err="1"/>
              <a:t>institutions</a:t>
            </a:r>
            <a:r>
              <a:rPr lang="nb-NO" dirty="0"/>
              <a:t> </a:t>
            </a:r>
            <a:r>
              <a:rPr lang="nb-NO" dirty="0" err="1"/>
              <a:t>producing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ADE47-2977-4627-A3D7-4A675816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64" y="2652662"/>
            <a:ext cx="7416576" cy="3990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0B3C2-4F09-47A4-8A5A-FAD56C7B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EFA40FF-9AC5-4FA6-9645-1533C52ABF46}"/>
              </a:ext>
            </a:extLst>
          </p:cNvPr>
          <p:cNvSpPr/>
          <p:nvPr/>
        </p:nvSpPr>
        <p:spPr>
          <a:xfrm>
            <a:off x="328659" y="3091782"/>
            <a:ext cx="1023258" cy="489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6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FC07-E2F2-40CA-94FE-687429AC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887"/>
            <a:ext cx="10515600" cy="7889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14042"/>
                </a:solidFill>
                <a:latin typeface="Open Sans"/>
                <a:ea typeface="Times New Roman" panose="02020603050405020304" pitchFamily="18" charset="0"/>
              </a:rPr>
              <a:t>EBAS Data </a:t>
            </a:r>
            <a:r>
              <a:rPr lang="en-US" dirty="0" err="1">
                <a:solidFill>
                  <a:srgbClr val="414042"/>
                </a:solidFill>
                <a:latin typeface="Open Sans"/>
                <a:ea typeface="Times New Roman" panose="02020603050405020304" pitchFamily="18" charset="0"/>
              </a:rPr>
              <a:t>Licence</a:t>
            </a:r>
            <a:r>
              <a:rPr lang="en-US" dirty="0">
                <a:solidFill>
                  <a:srgbClr val="414042"/>
                </a:solidFill>
                <a:latin typeface="Open Sans"/>
                <a:ea typeface="Times New Roman" panose="02020603050405020304" pitchFamily="18" charset="0"/>
              </a:rPr>
              <a:t> </a:t>
            </a:r>
            <a:br>
              <a:rPr lang="nb-NO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483-068F-47BD-AD0D-A93160B6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17" y="1384917"/>
            <a:ext cx="11830647" cy="5174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EBAS data is licensed under the </a:t>
            </a:r>
            <a:r>
              <a:rPr lang="en-US" sz="1800" b="1" u="sng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Creative Commons Attribution 4.0 International license</a:t>
            </a:r>
            <a:r>
              <a:rPr lang="en-US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(CC BY 4.0)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4140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summary of (and not a substitute for) the </a:t>
            </a:r>
            <a:r>
              <a:rPr lang="en-US" sz="1800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be found here: https://creativecommons.org/licenses/by/4.0/legalcode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data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rameworks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policy» (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nb-NO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erence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XXX)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  <a:endParaRPr lang="nb-NO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Share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copy and redistribute the material in any medium or format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Adapt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remix, transform, and build upon the material for any purpose, even commercially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nb-NO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terms:</a:t>
            </a:r>
            <a:endParaRPr lang="nb-NO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Attribution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must give appropriate credit to EBAS@NILU and the individual Frameworks to which datasets are associated. Use constraints: a recommendation, non-legally binding, to attribute in the case of substantial use; the individual data originators and the institutions producing the data (substantial use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generally defined as and in-dept analysis of specific datasets as a basis for scientific publications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must also 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a link to the </a:t>
            </a:r>
            <a:r>
              <a:rPr lang="en-US" sz="1800" dirty="0" err="1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licence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indicate if changes were made. You may do so in any reasonable manner, but not in any way that suggests the licensor endorses you or your use.</a:t>
            </a:r>
            <a:endParaRPr lang="nb-NO" sz="1800" dirty="0">
              <a:solidFill>
                <a:srgbClr val="41404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No additional restrictions 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You may not apply legal terms or technological measures that legally restrict 		others from doing anything the license permits.</a:t>
            </a:r>
            <a:r>
              <a:rPr lang="nb-NO" sz="1800" dirty="0">
                <a:solidFill>
                  <a:srgbClr val="4140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licensor cannot revoke these freedoms as long as you 		follow the license terms.</a:t>
            </a:r>
          </a:p>
          <a:p>
            <a:pPr marL="0" indent="0">
              <a:buNone/>
            </a:pPr>
            <a:endParaRPr lang="en-US" sz="1800" dirty="0">
              <a:solidFill>
                <a:srgbClr val="41404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data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frameworks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restricted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policy» (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xxx),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is not </a:t>
            </a:r>
            <a:r>
              <a:rPr lang="nb-NO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covered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nb-NO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nb-NO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r>
              <a:rPr lang="nb-NO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622B8-DAB9-46BE-921A-1BDB397EA99D}"/>
              </a:ext>
            </a:extLst>
          </p:cNvPr>
          <p:cNvSpPr txBox="1"/>
          <p:nvPr/>
        </p:nvSpPr>
        <p:spPr>
          <a:xfrm>
            <a:off x="9467403" y="-6456"/>
            <a:ext cx="264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>
                <a:solidFill>
                  <a:srgbClr val="FF0000"/>
                </a:solidFill>
              </a:rPr>
              <a:t>Draft 0.2</a:t>
            </a:r>
          </a:p>
        </p:txBody>
      </p:sp>
    </p:spTree>
    <p:extLst>
      <p:ext uri="{BB962C8B-B14F-4D97-AF65-F5344CB8AC3E}">
        <p14:creationId xmlns:p14="http://schemas.microsoft.com/office/powerpoint/2010/main" val="29218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FDE3-1C39-4DD3-BA07-4631EEAB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not </a:t>
            </a:r>
            <a:r>
              <a:rPr lang="nb-NO" dirty="0" err="1"/>
              <a:t>attribution</a:t>
            </a:r>
            <a:r>
              <a:rPr lang="nb-NO" dirty="0"/>
              <a:t> to data </a:t>
            </a:r>
            <a:r>
              <a:rPr lang="nb-NO" dirty="0" err="1"/>
              <a:t>originators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184F-BEC9-4691-812B-D235DAE6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believe</a:t>
            </a:r>
            <a:r>
              <a:rPr lang="nb-NO" dirty="0"/>
              <a:t> it </a:t>
            </a:r>
            <a:r>
              <a:rPr lang="nb-NO" dirty="0" err="1"/>
              <a:t>would</a:t>
            </a:r>
            <a:r>
              <a:rPr lang="nb-NO" dirty="0"/>
              <a:t> make it </a:t>
            </a:r>
            <a:r>
              <a:rPr lang="nb-NO" dirty="0" err="1"/>
              <a:t>close</a:t>
            </a:r>
            <a:r>
              <a:rPr lang="nb-NO" dirty="0"/>
              <a:t> to impossible to make </a:t>
            </a:r>
            <a:r>
              <a:rPr lang="nb-NO" dirty="0" err="1"/>
              <a:t>use</a:t>
            </a:r>
            <a:r>
              <a:rPr lang="nb-NO" dirty="0"/>
              <a:t> data and </a:t>
            </a:r>
            <a:r>
              <a:rPr lang="nb-NO" dirty="0" err="1"/>
              <a:t>results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purpose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Frameworks</a:t>
            </a:r>
          </a:p>
          <a:p>
            <a:r>
              <a:rPr lang="nb-NO" dirty="0"/>
              <a:t>DOs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expect</a:t>
            </a:r>
            <a:r>
              <a:rPr lang="nb-NO" dirty="0"/>
              <a:t> to have </a:t>
            </a:r>
            <a:r>
              <a:rPr lang="nb-NO" dirty="0" err="1"/>
              <a:t>attribution</a:t>
            </a:r>
            <a:r>
              <a:rPr lang="nb-NO" dirty="0"/>
              <a:t> </a:t>
            </a:r>
            <a:r>
              <a:rPr lang="nb-NO" dirty="0" err="1"/>
              <a:t>unless</a:t>
            </a:r>
            <a:r>
              <a:rPr lang="nb-NO" dirty="0"/>
              <a:t> in cases </a:t>
            </a:r>
            <a:r>
              <a:rPr lang="nb-NO" dirty="0" err="1"/>
              <a:t>with</a:t>
            </a:r>
            <a:r>
              <a:rPr lang="nb-NO" dirty="0"/>
              <a:t> «</a:t>
            </a:r>
            <a:r>
              <a:rPr lang="nb-NO" dirty="0" err="1"/>
              <a:t>substatial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»</a:t>
            </a:r>
          </a:p>
          <a:p>
            <a:r>
              <a:rPr lang="nb-NO" dirty="0" err="1"/>
              <a:t>IPRs</a:t>
            </a:r>
            <a:r>
              <a:rPr lang="nb-NO" dirty="0"/>
              <a:t> </a:t>
            </a:r>
            <a:r>
              <a:rPr lang="nb-NO" dirty="0" err="1"/>
              <a:t>rights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</a:t>
            </a:r>
            <a:r>
              <a:rPr lang="nb-NO" dirty="0" err="1"/>
              <a:t>questionable</a:t>
            </a:r>
            <a:r>
              <a:rPr lang="nb-NO" dirty="0"/>
              <a:t> in </a:t>
            </a:r>
            <a:r>
              <a:rPr lang="nb-NO" dirty="0" err="1"/>
              <a:t>some</a:t>
            </a:r>
            <a:r>
              <a:rPr lang="nb-NO" dirty="0"/>
              <a:t> cases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62020-C60E-4A6C-9944-84657622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9F2F6-115A-42FF-80A1-A84B8A94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0" y="5779004"/>
            <a:ext cx="1308767" cy="9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3A70-EF22-45C4-A286-96F92BBC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Conclusion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data </a:t>
            </a:r>
            <a:r>
              <a:rPr lang="nb-NO" b="1" dirty="0" err="1"/>
              <a:t>licencing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C8527-46A2-4AFE-8231-B2E0ABAD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The suggested </a:t>
            </a:r>
            <a:r>
              <a:rPr lang="nb-NO" dirty="0" err="1"/>
              <a:t>text</a:t>
            </a:r>
            <a:r>
              <a:rPr lang="nb-NO" dirty="0"/>
              <a:t> is a </a:t>
            </a:r>
            <a:r>
              <a:rPr lang="nb-NO" dirty="0" err="1"/>
              <a:t>preliminary</a:t>
            </a:r>
            <a:r>
              <a:rPr lang="nb-NO" dirty="0"/>
              <a:t> to </a:t>
            </a:r>
            <a:r>
              <a:rPr lang="nb-NO" dirty="0" err="1"/>
              <a:t>explore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community</a:t>
            </a:r>
            <a:r>
              <a:rPr lang="nb-NO" dirty="0"/>
              <a:t> </a:t>
            </a:r>
            <a:r>
              <a:rPr lang="nb-NO" dirty="0" err="1"/>
              <a:t>reactions</a:t>
            </a:r>
            <a:r>
              <a:rPr lang="nb-NO" dirty="0"/>
              <a:t> and to </a:t>
            </a:r>
            <a:r>
              <a:rPr lang="nb-NO" dirty="0" err="1"/>
              <a:t>solicit</a:t>
            </a:r>
            <a:r>
              <a:rPr lang="nb-NO" dirty="0"/>
              <a:t> feedback</a:t>
            </a:r>
          </a:p>
          <a:p>
            <a:endParaRPr lang="nb-NO" dirty="0"/>
          </a:p>
          <a:p>
            <a:r>
              <a:rPr lang="nb-NO" dirty="0" err="1"/>
              <a:t>Needs</a:t>
            </a:r>
            <a:r>
              <a:rPr lang="nb-NO" dirty="0"/>
              <a:t> to be </a:t>
            </a:r>
            <a:r>
              <a:rPr lang="nb-NO" dirty="0" err="1"/>
              <a:t>formalized</a:t>
            </a:r>
            <a:r>
              <a:rPr lang="nb-NO" dirty="0"/>
              <a:t> in </a:t>
            </a:r>
            <a:r>
              <a:rPr lang="nb-NO" dirty="0" err="1"/>
              <a:t>consultance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IPR legal </a:t>
            </a:r>
            <a:r>
              <a:rPr lang="nb-NO" dirty="0" err="1"/>
              <a:t>experts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Need</a:t>
            </a:r>
            <a:r>
              <a:rPr lang="nb-NO" dirty="0"/>
              <a:t> a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acknowledgements</a:t>
            </a:r>
            <a:r>
              <a:rPr lang="nb-NO" dirty="0"/>
              <a:t> to guide </a:t>
            </a:r>
            <a:r>
              <a:rPr lang="nb-NO" dirty="0" err="1"/>
              <a:t>users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AEA97-7366-49CE-A71B-F81E12D7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1BD8-95FD-4193-AB27-7A421D4D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0" y="5779004"/>
            <a:ext cx="1308767" cy="9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8B1-D503-41E1-8BF3-1EFE8C82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22300"/>
            <a:ext cx="11001375" cy="1325563"/>
          </a:xfrm>
        </p:spPr>
        <p:txBody>
          <a:bodyPr>
            <a:normAutofit/>
          </a:bodyPr>
          <a:lstStyle/>
          <a:p>
            <a:r>
              <a:rPr lang="nb-NO" sz="4000" dirty="0"/>
              <a:t>Covid-19 </a:t>
            </a:r>
            <a:r>
              <a:rPr lang="nb-NO" sz="4000" dirty="0" err="1"/>
              <a:t>impacts</a:t>
            </a:r>
            <a:endParaRPr lang="nb-NO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612C6-AD2A-4283-888B-C41643E7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320925"/>
            <a:ext cx="10610850" cy="3590925"/>
          </a:xfrm>
          <a:custGeom>
            <a:avLst/>
            <a:gdLst>
              <a:gd name="connsiteX0" fmla="*/ 0 w 10610850"/>
              <a:gd name="connsiteY0" fmla="*/ 0 h 3590925"/>
              <a:gd name="connsiteX1" fmla="*/ 557070 w 10610850"/>
              <a:gd name="connsiteY1" fmla="*/ 0 h 3590925"/>
              <a:gd name="connsiteX2" fmla="*/ 1220248 w 10610850"/>
              <a:gd name="connsiteY2" fmla="*/ 0 h 3590925"/>
              <a:gd name="connsiteX3" fmla="*/ 1989534 w 10610850"/>
              <a:gd name="connsiteY3" fmla="*/ 0 h 3590925"/>
              <a:gd name="connsiteX4" fmla="*/ 2758821 w 10610850"/>
              <a:gd name="connsiteY4" fmla="*/ 0 h 3590925"/>
              <a:gd name="connsiteX5" fmla="*/ 3528108 w 10610850"/>
              <a:gd name="connsiteY5" fmla="*/ 0 h 3590925"/>
              <a:gd name="connsiteX6" fmla="*/ 4403503 w 10610850"/>
              <a:gd name="connsiteY6" fmla="*/ 0 h 3590925"/>
              <a:gd name="connsiteX7" fmla="*/ 5066681 w 10610850"/>
              <a:gd name="connsiteY7" fmla="*/ 0 h 3590925"/>
              <a:gd name="connsiteX8" fmla="*/ 5835968 w 10610850"/>
              <a:gd name="connsiteY8" fmla="*/ 0 h 3590925"/>
              <a:gd name="connsiteX9" fmla="*/ 6499146 w 10610850"/>
              <a:gd name="connsiteY9" fmla="*/ 0 h 3590925"/>
              <a:gd name="connsiteX10" fmla="*/ 7162324 w 10610850"/>
              <a:gd name="connsiteY10" fmla="*/ 0 h 3590925"/>
              <a:gd name="connsiteX11" fmla="*/ 7825502 w 10610850"/>
              <a:gd name="connsiteY11" fmla="*/ 0 h 3590925"/>
              <a:gd name="connsiteX12" fmla="*/ 8170355 w 10610850"/>
              <a:gd name="connsiteY12" fmla="*/ 0 h 3590925"/>
              <a:gd name="connsiteX13" fmla="*/ 8939641 w 10610850"/>
              <a:gd name="connsiteY13" fmla="*/ 0 h 3590925"/>
              <a:gd name="connsiteX14" fmla="*/ 9284494 w 10610850"/>
              <a:gd name="connsiteY14" fmla="*/ 0 h 3590925"/>
              <a:gd name="connsiteX15" fmla="*/ 9947672 w 10610850"/>
              <a:gd name="connsiteY15" fmla="*/ 0 h 3590925"/>
              <a:gd name="connsiteX16" fmla="*/ 10610850 w 10610850"/>
              <a:gd name="connsiteY16" fmla="*/ 0 h 3590925"/>
              <a:gd name="connsiteX17" fmla="*/ 10610850 w 10610850"/>
              <a:gd name="connsiteY17" fmla="*/ 670306 h 3590925"/>
              <a:gd name="connsiteX18" fmla="*/ 10610850 w 10610850"/>
              <a:gd name="connsiteY18" fmla="*/ 1161066 h 3590925"/>
              <a:gd name="connsiteX19" fmla="*/ 10610850 w 10610850"/>
              <a:gd name="connsiteY19" fmla="*/ 1687735 h 3590925"/>
              <a:gd name="connsiteX20" fmla="*/ 10610850 w 10610850"/>
              <a:gd name="connsiteY20" fmla="*/ 2214404 h 3590925"/>
              <a:gd name="connsiteX21" fmla="*/ 10610850 w 10610850"/>
              <a:gd name="connsiteY21" fmla="*/ 2812891 h 3590925"/>
              <a:gd name="connsiteX22" fmla="*/ 10610850 w 10610850"/>
              <a:gd name="connsiteY22" fmla="*/ 3590925 h 3590925"/>
              <a:gd name="connsiteX23" fmla="*/ 10053780 w 10610850"/>
              <a:gd name="connsiteY23" fmla="*/ 3590925 h 3590925"/>
              <a:gd name="connsiteX24" fmla="*/ 9390602 w 10610850"/>
              <a:gd name="connsiteY24" fmla="*/ 3590925 h 3590925"/>
              <a:gd name="connsiteX25" fmla="*/ 8515207 w 10610850"/>
              <a:gd name="connsiteY25" fmla="*/ 3590925 h 3590925"/>
              <a:gd name="connsiteX26" fmla="*/ 7852029 w 10610850"/>
              <a:gd name="connsiteY26" fmla="*/ 3590925 h 3590925"/>
              <a:gd name="connsiteX27" fmla="*/ 7082742 w 10610850"/>
              <a:gd name="connsiteY27" fmla="*/ 3590925 h 3590925"/>
              <a:gd name="connsiteX28" fmla="*/ 6737890 w 10610850"/>
              <a:gd name="connsiteY28" fmla="*/ 3590925 h 3590925"/>
              <a:gd name="connsiteX29" fmla="*/ 5862495 w 10610850"/>
              <a:gd name="connsiteY29" fmla="*/ 3590925 h 3590925"/>
              <a:gd name="connsiteX30" fmla="*/ 5305425 w 10610850"/>
              <a:gd name="connsiteY30" fmla="*/ 3590925 h 3590925"/>
              <a:gd name="connsiteX31" fmla="*/ 4536138 w 10610850"/>
              <a:gd name="connsiteY31" fmla="*/ 3590925 h 3590925"/>
              <a:gd name="connsiteX32" fmla="*/ 4191286 w 10610850"/>
              <a:gd name="connsiteY32" fmla="*/ 3590925 h 3590925"/>
              <a:gd name="connsiteX33" fmla="*/ 3315891 w 10610850"/>
              <a:gd name="connsiteY33" fmla="*/ 3590925 h 3590925"/>
              <a:gd name="connsiteX34" fmla="*/ 2758821 w 10610850"/>
              <a:gd name="connsiteY34" fmla="*/ 3590925 h 3590925"/>
              <a:gd name="connsiteX35" fmla="*/ 2095643 w 10610850"/>
              <a:gd name="connsiteY35" fmla="*/ 3590925 h 3590925"/>
              <a:gd name="connsiteX36" fmla="*/ 1644682 w 10610850"/>
              <a:gd name="connsiteY36" fmla="*/ 3590925 h 3590925"/>
              <a:gd name="connsiteX37" fmla="*/ 875395 w 10610850"/>
              <a:gd name="connsiteY37" fmla="*/ 3590925 h 3590925"/>
              <a:gd name="connsiteX38" fmla="*/ 0 w 10610850"/>
              <a:gd name="connsiteY38" fmla="*/ 3590925 h 3590925"/>
              <a:gd name="connsiteX39" fmla="*/ 0 w 10610850"/>
              <a:gd name="connsiteY39" fmla="*/ 3028347 h 3590925"/>
              <a:gd name="connsiteX40" fmla="*/ 0 w 10610850"/>
              <a:gd name="connsiteY40" fmla="*/ 2537587 h 3590925"/>
              <a:gd name="connsiteX41" fmla="*/ 0 w 10610850"/>
              <a:gd name="connsiteY41" fmla="*/ 1903190 h 3590925"/>
              <a:gd name="connsiteX42" fmla="*/ 0 w 10610850"/>
              <a:gd name="connsiteY42" fmla="*/ 1304703 h 3590925"/>
              <a:gd name="connsiteX43" fmla="*/ 0 w 10610850"/>
              <a:gd name="connsiteY43" fmla="*/ 670306 h 3590925"/>
              <a:gd name="connsiteX44" fmla="*/ 0 w 10610850"/>
              <a:gd name="connsiteY44" fmla="*/ 0 h 359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10850" h="3590925" fill="none" extrusionOk="0">
                <a:moveTo>
                  <a:pt x="0" y="0"/>
                </a:moveTo>
                <a:cubicBezTo>
                  <a:pt x="173883" y="15778"/>
                  <a:pt x="409977" y="15893"/>
                  <a:pt x="557070" y="0"/>
                </a:cubicBezTo>
                <a:cubicBezTo>
                  <a:pt x="704163" y="-15893"/>
                  <a:pt x="1001660" y="-3698"/>
                  <a:pt x="1220248" y="0"/>
                </a:cubicBezTo>
                <a:cubicBezTo>
                  <a:pt x="1438836" y="3698"/>
                  <a:pt x="1816073" y="30592"/>
                  <a:pt x="1989534" y="0"/>
                </a:cubicBezTo>
                <a:cubicBezTo>
                  <a:pt x="2162995" y="-30592"/>
                  <a:pt x="2588606" y="-7688"/>
                  <a:pt x="2758821" y="0"/>
                </a:cubicBezTo>
                <a:cubicBezTo>
                  <a:pt x="2929036" y="7688"/>
                  <a:pt x="3160968" y="36964"/>
                  <a:pt x="3528108" y="0"/>
                </a:cubicBezTo>
                <a:cubicBezTo>
                  <a:pt x="3895248" y="-36964"/>
                  <a:pt x="4173984" y="-2092"/>
                  <a:pt x="4403503" y="0"/>
                </a:cubicBezTo>
                <a:cubicBezTo>
                  <a:pt x="4633022" y="2092"/>
                  <a:pt x="4877241" y="5264"/>
                  <a:pt x="5066681" y="0"/>
                </a:cubicBezTo>
                <a:cubicBezTo>
                  <a:pt x="5256121" y="-5264"/>
                  <a:pt x="5517996" y="-18394"/>
                  <a:pt x="5835968" y="0"/>
                </a:cubicBezTo>
                <a:cubicBezTo>
                  <a:pt x="6153940" y="18394"/>
                  <a:pt x="6316553" y="-9657"/>
                  <a:pt x="6499146" y="0"/>
                </a:cubicBezTo>
                <a:cubicBezTo>
                  <a:pt x="6681739" y="9657"/>
                  <a:pt x="6989078" y="10215"/>
                  <a:pt x="7162324" y="0"/>
                </a:cubicBezTo>
                <a:cubicBezTo>
                  <a:pt x="7335570" y="-10215"/>
                  <a:pt x="7639911" y="-4331"/>
                  <a:pt x="7825502" y="0"/>
                </a:cubicBezTo>
                <a:cubicBezTo>
                  <a:pt x="8011093" y="4331"/>
                  <a:pt x="8055766" y="9128"/>
                  <a:pt x="8170355" y="0"/>
                </a:cubicBezTo>
                <a:cubicBezTo>
                  <a:pt x="8284944" y="-9128"/>
                  <a:pt x="8613780" y="-22131"/>
                  <a:pt x="8939641" y="0"/>
                </a:cubicBezTo>
                <a:cubicBezTo>
                  <a:pt x="9265502" y="22131"/>
                  <a:pt x="9116995" y="-7095"/>
                  <a:pt x="9284494" y="0"/>
                </a:cubicBezTo>
                <a:cubicBezTo>
                  <a:pt x="9451993" y="7095"/>
                  <a:pt x="9627333" y="6382"/>
                  <a:pt x="9947672" y="0"/>
                </a:cubicBezTo>
                <a:cubicBezTo>
                  <a:pt x="10268011" y="-6382"/>
                  <a:pt x="10387753" y="-28"/>
                  <a:pt x="10610850" y="0"/>
                </a:cubicBezTo>
                <a:cubicBezTo>
                  <a:pt x="10633308" y="207358"/>
                  <a:pt x="10644042" y="411712"/>
                  <a:pt x="10610850" y="670306"/>
                </a:cubicBezTo>
                <a:cubicBezTo>
                  <a:pt x="10577658" y="928900"/>
                  <a:pt x="10592496" y="1050710"/>
                  <a:pt x="10610850" y="1161066"/>
                </a:cubicBezTo>
                <a:cubicBezTo>
                  <a:pt x="10629204" y="1271422"/>
                  <a:pt x="10618502" y="1425891"/>
                  <a:pt x="10610850" y="1687735"/>
                </a:cubicBezTo>
                <a:cubicBezTo>
                  <a:pt x="10603198" y="1949579"/>
                  <a:pt x="10599764" y="2106803"/>
                  <a:pt x="10610850" y="2214404"/>
                </a:cubicBezTo>
                <a:cubicBezTo>
                  <a:pt x="10621936" y="2322005"/>
                  <a:pt x="10605697" y="2652018"/>
                  <a:pt x="10610850" y="2812891"/>
                </a:cubicBezTo>
                <a:cubicBezTo>
                  <a:pt x="10616003" y="2973764"/>
                  <a:pt x="10572823" y="3346188"/>
                  <a:pt x="10610850" y="3590925"/>
                </a:cubicBezTo>
                <a:cubicBezTo>
                  <a:pt x="10409014" y="3595326"/>
                  <a:pt x="10252886" y="3602453"/>
                  <a:pt x="10053780" y="3590925"/>
                </a:cubicBezTo>
                <a:cubicBezTo>
                  <a:pt x="9854674" y="3579398"/>
                  <a:pt x="9556171" y="3598833"/>
                  <a:pt x="9390602" y="3590925"/>
                </a:cubicBezTo>
                <a:cubicBezTo>
                  <a:pt x="9225033" y="3583017"/>
                  <a:pt x="8904298" y="3574365"/>
                  <a:pt x="8515207" y="3590925"/>
                </a:cubicBezTo>
                <a:cubicBezTo>
                  <a:pt x="8126117" y="3607485"/>
                  <a:pt x="8132813" y="3604585"/>
                  <a:pt x="7852029" y="3590925"/>
                </a:cubicBezTo>
                <a:cubicBezTo>
                  <a:pt x="7571245" y="3577265"/>
                  <a:pt x="7294500" y="3573446"/>
                  <a:pt x="7082742" y="3590925"/>
                </a:cubicBezTo>
                <a:cubicBezTo>
                  <a:pt x="6870984" y="3608404"/>
                  <a:pt x="6840818" y="3599017"/>
                  <a:pt x="6737890" y="3590925"/>
                </a:cubicBezTo>
                <a:cubicBezTo>
                  <a:pt x="6634962" y="3582833"/>
                  <a:pt x="6085794" y="3571239"/>
                  <a:pt x="5862495" y="3590925"/>
                </a:cubicBezTo>
                <a:cubicBezTo>
                  <a:pt x="5639197" y="3610611"/>
                  <a:pt x="5549417" y="3613393"/>
                  <a:pt x="5305425" y="3590925"/>
                </a:cubicBezTo>
                <a:cubicBezTo>
                  <a:pt x="5061433" y="3568458"/>
                  <a:pt x="4715266" y="3556423"/>
                  <a:pt x="4536138" y="3590925"/>
                </a:cubicBezTo>
                <a:cubicBezTo>
                  <a:pt x="4357010" y="3625427"/>
                  <a:pt x="4284069" y="3606903"/>
                  <a:pt x="4191286" y="3590925"/>
                </a:cubicBezTo>
                <a:cubicBezTo>
                  <a:pt x="4098503" y="3574947"/>
                  <a:pt x="3584038" y="3551973"/>
                  <a:pt x="3315891" y="3590925"/>
                </a:cubicBezTo>
                <a:cubicBezTo>
                  <a:pt x="3047745" y="3629877"/>
                  <a:pt x="3024472" y="3578557"/>
                  <a:pt x="2758821" y="3590925"/>
                </a:cubicBezTo>
                <a:cubicBezTo>
                  <a:pt x="2493170" y="3603294"/>
                  <a:pt x="2316704" y="3561427"/>
                  <a:pt x="2095643" y="3590925"/>
                </a:cubicBezTo>
                <a:cubicBezTo>
                  <a:pt x="1874582" y="3620423"/>
                  <a:pt x="1774406" y="3604288"/>
                  <a:pt x="1644682" y="3590925"/>
                </a:cubicBezTo>
                <a:cubicBezTo>
                  <a:pt x="1514958" y="3577562"/>
                  <a:pt x="1193920" y="3590155"/>
                  <a:pt x="875395" y="3590925"/>
                </a:cubicBezTo>
                <a:cubicBezTo>
                  <a:pt x="556870" y="3591695"/>
                  <a:pt x="346218" y="3561606"/>
                  <a:pt x="0" y="3590925"/>
                </a:cubicBezTo>
                <a:cubicBezTo>
                  <a:pt x="2872" y="3397102"/>
                  <a:pt x="9220" y="3192142"/>
                  <a:pt x="0" y="3028347"/>
                </a:cubicBezTo>
                <a:cubicBezTo>
                  <a:pt x="-9220" y="2864552"/>
                  <a:pt x="9553" y="2722172"/>
                  <a:pt x="0" y="2537587"/>
                </a:cubicBezTo>
                <a:cubicBezTo>
                  <a:pt x="-9553" y="2353002"/>
                  <a:pt x="-25524" y="2151589"/>
                  <a:pt x="0" y="1903190"/>
                </a:cubicBezTo>
                <a:cubicBezTo>
                  <a:pt x="25524" y="1654791"/>
                  <a:pt x="12636" y="1510511"/>
                  <a:pt x="0" y="1304703"/>
                </a:cubicBezTo>
                <a:cubicBezTo>
                  <a:pt x="-12636" y="1098895"/>
                  <a:pt x="9789" y="959221"/>
                  <a:pt x="0" y="670306"/>
                </a:cubicBezTo>
                <a:cubicBezTo>
                  <a:pt x="-9789" y="381391"/>
                  <a:pt x="-25130" y="195751"/>
                  <a:pt x="0" y="0"/>
                </a:cubicBezTo>
                <a:close/>
              </a:path>
              <a:path w="10610850" h="3590925" stroke="0" extrusionOk="0">
                <a:moveTo>
                  <a:pt x="0" y="0"/>
                </a:moveTo>
                <a:cubicBezTo>
                  <a:pt x="127207" y="-12396"/>
                  <a:pt x="382221" y="-15558"/>
                  <a:pt x="557070" y="0"/>
                </a:cubicBezTo>
                <a:cubicBezTo>
                  <a:pt x="731919" y="15558"/>
                  <a:pt x="749292" y="14488"/>
                  <a:pt x="901922" y="0"/>
                </a:cubicBezTo>
                <a:cubicBezTo>
                  <a:pt x="1054552" y="-14488"/>
                  <a:pt x="1508574" y="-40238"/>
                  <a:pt x="1777317" y="0"/>
                </a:cubicBezTo>
                <a:cubicBezTo>
                  <a:pt x="2046061" y="40238"/>
                  <a:pt x="2160873" y="21923"/>
                  <a:pt x="2334387" y="0"/>
                </a:cubicBezTo>
                <a:cubicBezTo>
                  <a:pt x="2507901" y="-21923"/>
                  <a:pt x="2707900" y="-15679"/>
                  <a:pt x="2891457" y="0"/>
                </a:cubicBezTo>
                <a:cubicBezTo>
                  <a:pt x="3075014" y="15679"/>
                  <a:pt x="3587826" y="15462"/>
                  <a:pt x="3766852" y="0"/>
                </a:cubicBezTo>
                <a:cubicBezTo>
                  <a:pt x="3945879" y="-15462"/>
                  <a:pt x="4126576" y="449"/>
                  <a:pt x="4217813" y="0"/>
                </a:cubicBezTo>
                <a:cubicBezTo>
                  <a:pt x="4309050" y="-449"/>
                  <a:pt x="4841436" y="30174"/>
                  <a:pt x="5093208" y="0"/>
                </a:cubicBezTo>
                <a:cubicBezTo>
                  <a:pt x="5344981" y="-30174"/>
                  <a:pt x="5615375" y="-34554"/>
                  <a:pt x="5968603" y="0"/>
                </a:cubicBezTo>
                <a:cubicBezTo>
                  <a:pt x="6321831" y="34554"/>
                  <a:pt x="6342006" y="-22767"/>
                  <a:pt x="6631781" y="0"/>
                </a:cubicBezTo>
                <a:cubicBezTo>
                  <a:pt x="6921556" y="22767"/>
                  <a:pt x="7281191" y="13208"/>
                  <a:pt x="7507176" y="0"/>
                </a:cubicBezTo>
                <a:cubicBezTo>
                  <a:pt x="7733161" y="-13208"/>
                  <a:pt x="7823106" y="9675"/>
                  <a:pt x="8064246" y="0"/>
                </a:cubicBezTo>
                <a:cubicBezTo>
                  <a:pt x="8305386" y="-9675"/>
                  <a:pt x="8491807" y="290"/>
                  <a:pt x="8621316" y="0"/>
                </a:cubicBezTo>
                <a:cubicBezTo>
                  <a:pt x="8750825" y="-290"/>
                  <a:pt x="9026736" y="-24734"/>
                  <a:pt x="9390602" y="0"/>
                </a:cubicBezTo>
                <a:cubicBezTo>
                  <a:pt x="9754468" y="24734"/>
                  <a:pt x="9732266" y="-5726"/>
                  <a:pt x="9947672" y="0"/>
                </a:cubicBezTo>
                <a:cubicBezTo>
                  <a:pt x="10163078" y="5726"/>
                  <a:pt x="10304330" y="26462"/>
                  <a:pt x="10610850" y="0"/>
                </a:cubicBezTo>
                <a:cubicBezTo>
                  <a:pt x="10626559" y="140414"/>
                  <a:pt x="10605807" y="423513"/>
                  <a:pt x="10610850" y="670306"/>
                </a:cubicBezTo>
                <a:cubicBezTo>
                  <a:pt x="10615893" y="917099"/>
                  <a:pt x="10637223" y="1041588"/>
                  <a:pt x="10610850" y="1304703"/>
                </a:cubicBezTo>
                <a:cubicBezTo>
                  <a:pt x="10584477" y="1567818"/>
                  <a:pt x="10599082" y="1663098"/>
                  <a:pt x="10610850" y="1939099"/>
                </a:cubicBezTo>
                <a:cubicBezTo>
                  <a:pt x="10622618" y="2215100"/>
                  <a:pt x="10597159" y="2279610"/>
                  <a:pt x="10610850" y="2429859"/>
                </a:cubicBezTo>
                <a:cubicBezTo>
                  <a:pt x="10624541" y="2580108"/>
                  <a:pt x="10630490" y="2708328"/>
                  <a:pt x="10610850" y="2956528"/>
                </a:cubicBezTo>
                <a:cubicBezTo>
                  <a:pt x="10591210" y="3204728"/>
                  <a:pt x="10625218" y="3299000"/>
                  <a:pt x="10610850" y="3590925"/>
                </a:cubicBezTo>
                <a:cubicBezTo>
                  <a:pt x="10383729" y="3613534"/>
                  <a:pt x="10178872" y="3616673"/>
                  <a:pt x="10053780" y="3590925"/>
                </a:cubicBezTo>
                <a:cubicBezTo>
                  <a:pt x="9928688" y="3565178"/>
                  <a:pt x="9716008" y="3589523"/>
                  <a:pt x="9390602" y="3590925"/>
                </a:cubicBezTo>
                <a:cubicBezTo>
                  <a:pt x="9065196" y="3592327"/>
                  <a:pt x="9130454" y="3574738"/>
                  <a:pt x="9045750" y="3590925"/>
                </a:cubicBezTo>
                <a:cubicBezTo>
                  <a:pt x="8961046" y="3607112"/>
                  <a:pt x="8858904" y="3599274"/>
                  <a:pt x="8700897" y="3590925"/>
                </a:cubicBezTo>
                <a:cubicBezTo>
                  <a:pt x="8542890" y="3582576"/>
                  <a:pt x="8357155" y="3608406"/>
                  <a:pt x="8037719" y="3590925"/>
                </a:cubicBezTo>
                <a:cubicBezTo>
                  <a:pt x="7718283" y="3573444"/>
                  <a:pt x="7704416" y="3569068"/>
                  <a:pt x="7586758" y="3590925"/>
                </a:cubicBezTo>
                <a:cubicBezTo>
                  <a:pt x="7469100" y="3612782"/>
                  <a:pt x="7033515" y="3583180"/>
                  <a:pt x="6817471" y="3590925"/>
                </a:cubicBezTo>
                <a:cubicBezTo>
                  <a:pt x="6601427" y="3598670"/>
                  <a:pt x="6501853" y="3581171"/>
                  <a:pt x="6366510" y="3590925"/>
                </a:cubicBezTo>
                <a:cubicBezTo>
                  <a:pt x="6231167" y="3600679"/>
                  <a:pt x="5829030" y="3596337"/>
                  <a:pt x="5597223" y="3590925"/>
                </a:cubicBezTo>
                <a:cubicBezTo>
                  <a:pt x="5365416" y="3585513"/>
                  <a:pt x="5424442" y="3601182"/>
                  <a:pt x="5252371" y="3590925"/>
                </a:cubicBezTo>
                <a:cubicBezTo>
                  <a:pt x="5080300" y="3580668"/>
                  <a:pt x="4718562" y="3604953"/>
                  <a:pt x="4483084" y="3590925"/>
                </a:cubicBezTo>
                <a:cubicBezTo>
                  <a:pt x="4247606" y="3576897"/>
                  <a:pt x="4164242" y="3598525"/>
                  <a:pt x="4032123" y="3590925"/>
                </a:cubicBezTo>
                <a:cubicBezTo>
                  <a:pt x="3900004" y="3583325"/>
                  <a:pt x="3764133" y="3591192"/>
                  <a:pt x="3687270" y="3590925"/>
                </a:cubicBezTo>
                <a:cubicBezTo>
                  <a:pt x="3610407" y="3590658"/>
                  <a:pt x="3433028" y="3609907"/>
                  <a:pt x="3236309" y="3590925"/>
                </a:cubicBezTo>
                <a:cubicBezTo>
                  <a:pt x="3039590" y="3571943"/>
                  <a:pt x="2713793" y="3612884"/>
                  <a:pt x="2467023" y="3590925"/>
                </a:cubicBezTo>
                <a:cubicBezTo>
                  <a:pt x="2220253" y="3568966"/>
                  <a:pt x="2232392" y="3581260"/>
                  <a:pt x="2016062" y="3590925"/>
                </a:cubicBezTo>
                <a:cubicBezTo>
                  <a:pt x="1799732" y="3600590"/>
                  <a:pt x="1749516" y="3589620"/>
                  <a:pt x="1671209" y="3590925"/>
                </a:cubicBezTo>
                <a:cubicBezTo>
                  <a:pt x="1592902" y="3592230"/>
                  <a:pt x="1379003" y="3597075"/>
                  <a:pt x="1220248" y="3590925"/>
                </a:cubicBezTo>
                <a:cubicBezTo>
                  <a:pt x="1061493" y="3584775"/>
                  <a:pt x="899837" y="3606598"/>
                  <a:pt x="663178" y="3590925"/>
                </a:cubicBezTo>
                <a:cubicBezTo>
                  <a:pt x="426519" y="3575253"/>
                  <a:pt x="224287" y="3620377"/>
                  <a:pt x="0" y="3590925"/>
                </a:cubicBezTo>
                <a:cubicBezTo>
                  <a:pt x="23811" y="3364160"/>
                  <a:pt x="-23423" y="3300366"/>
                  <a:pt x="0" y="3064256"/>
                </a:cubicBezTo>
                <a:cubicBezTo>
                  <a:pt x="23423" y="2828146"/>
                  <a:pt x="-24763" y="2679728"/>
                  <a:pt x="0" y="2537587"/>
                </a:cubicBezTo>
                <a:cubicBezTo>
                  <a:pt x="24763" y="2395446"/>
                  <a:pt x="19526" y="2126453"/>
                  <a:pt x="0" y="1939100"/>
                </a:cubicBezTo>
                <a:cubicBezTo>
                  <a:pt x="-19526" y="1751747"/>
                  <a:pt x="-8519" y="1475473"/>
                  <a:pt x="0" y="1340612"/>
                </a:cubicBezTo>
                <a:cubicBezTo>
                  <a:pt x="8519" y="1205751"/>
                  <a:pt x="266" y="984236"/>
                  <a:pt x="0" y="742125"/>
                </a:cubicBezTo>
                <a:cubicBezTo>
                  <a:pt x="-266" y="500014"/>
                  <a:pt x="23952" y="320346"/>
                  <a:pt x="0" y="0"/>
                </a:cubicBezTo>
                <a:close/>
              </a:path>
            </a:pathLst>
          </a:custGeom>
          <a:ln w="22225">
            <a:solidFill>
              <a:schemeClr val="accent1">
                <a:shade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1894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242C-828D-4230-A001-86505F32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7000"/>
            <a:ext cx="10515600" cy="1325563"/>
          </a:xfrm>
        </p:spPr>
        <p:txBody>
          <a:bodyPr/>
          <a:lstStyle/>
          <a:p>
            <a:r>
              <a:rPr lang="nb-NO" b="1" dirty="0" err="1"/>
              <a:t>Rationale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0B6F-8DC8-4884-A1B5-B2CD4F36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A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scientific</a:t>
            </a:r>
            <a:r>
              <a:rPr lang="nb-NO" dirty="0"/>
              <a:t> studies (</a:t>
            </a:r>
            <a:r>
              <a:rPr lang="nb-NO" dirty="0" err="1"/>
              <a:t>partly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EMEP data) </a:t>
            </a:r>
            <a:r>
              <a:rPr lang="nb-NO" dirty="0" err="1"/>
              <a:t>related</a:t>
            </a:r>
            <a:r>
              <a:rPr lang="nb-NO" dirty="0"/>
              <a:t> to Covid-19 </a:t>
            </a:r>
            <a:r>
              <a:rPr lang="nb-NO" dirty="0" err="1"/>
              <a:t>available</a:t>
            </a:r>
            <a:r>
              <a:rPr lang="nb-NO" dirty="0"/>
              <a:t> or in progress</a:t>
            </a:r>
          </a:p>
          <a:p>
            <a:r>
              <a:rPr lang="nb-NO" dirty="0"/>
              <a:t>Most studies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automated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, and </a:t>
            </a:r>
            <a:r>
              <a:rPr lang="nb-NO" dirty="0" err="1"/>
              <a:t>presents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immediate </a:t>
            </a:r>
            <a:r>
              <a:rPr lang="nb-NO" dirty="0" err="1"/>
              <a:t>impacts</a:t>
            </a:r>
            <a:endParaRPr lang="nb-NO" dirty="0"/>
          </a:p>
          <a:p>
            <a:r>
              <a:rPr lang="nb-NO" dirty="0"/>
              <a:t>EMEP is </a:t>
            </a:r>
            <a:r>
              <a:rPr lang="nb-NO" dirty="0" err="1"/>
              <a:t>specially</a:t>
            </a:r>
            <a:r>
              <a:rPr lang="nb-NO" dirty="0"/>
              <a:t> </a:t>
            </a:r>
            <a:r>
              <a:rPr lang="nb-NO" dirty="0" err="1"/>
              <a:t>designed</a:t>
            </a:r>
            <a:r>
              <a:rPr lang="nb-NO" dirty="0"/>
              <a:t> to monitor long-term trends and </a:t>
            </a:r>
            <a:r>
              <a:rPr lang="nb-NO" dirty="0" err="1"/>
              <a:t>the</a:t>
            </a:r>
            <a:r>
              <a:rPr lang="nb-NO" dirty="0"/>
              <a:t> linkages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emissions</a:t>
            </a:r>
            <a:r>
              <a:rPr lang="nb-NO" dirty="0"/>
              <a:t> and </a:t>
            </a:r>
            <a:r>
              <a:rPr lang="nb-NO" dirty="0" err="1"/>
              <a:t>exposure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emission</a:t>
            </a:r>
            <a:r>
              <a:rPr lang="nb-NO" dirty="0"/>
              <a:t> </a:t>
            </a:r>
            <a:r>
              <a:rPr lang="nb-NO" dirty="0" err="1"/>
              <a:t>reduction</a:t>
            </a:r>
            <a:r>
              <a:rPr lang="nb-NO" dirty="0"/>
              <a:t> </a:t>
            </a:r>
            <a:r>
              <a:rPr lang="nb-NO" dirty="0" err="1"/>
              <a:t>protocols</a:t>
            </a:r>
            <a:endParaRPr lang="nb-NO" dirty="0"/>
          </a:p>
          <a:p>
            <a:r>
              <a:rPr lang="nb-NO" dirty="0"/>
              <a:t>It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important</a:t>
            </a:r>
            <a:r>
              <a:rPr lang="nb-NO" dirty="0"/>
              <a:t> (for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reasons</a:t>
            </a:r>
            <a:r>
              <a:rPr lang="nb-NO" dirty="0"/>
              <a:t>) </a:t>
            </a:r>
            <a:r>
              <a:rPr lang="nb-NO" dirty="0" err="1"/>
              <a:t>that</a:t>
            </a:r>
            <a:r>
              <a:rPr lang="nb-NO" dirty="0"/>
              <a:t> EMEP </a:t>
            </a:r>
            <a:r>
              <a:rPr lang="nb-NO" dirty="0" err="1"/>
              <a:t>demonstrates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capabilities</a:t>
            </a:r>
            <a:r>
              <a:rPr lang="nb-NO" dirty="0"/>
              <a:t> to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insight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impacts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Covid-19</a:t>
            </a:r>
          </a:p>
          <a:p>
            <a:r>
              <a:rPr lang="nb-NO" dirty="0"/>
              <a:t>EMEP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to </a:t>
            </a:r>
            <a:r>
              <a:rPr lang="nb-NO" dirty="0" err="1"/>
              <a:t>assess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Covid-19 </a:t>
            </a:r>
            <a:r>
              <a:rPr lang="nb-NO" dirty="0" err="1"/>
              <a:t>impacts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achievements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CLRTAP </a:t>
            </a:r>
            <a:r>
              <a:rPr lang="nb-NO" dirty="0" err="1"/>
              <a:t>Protocols</a:t>
            </a:r>
            <a:r>
              <a:rPr lang="nb-NO" dirty="0"/>
              <a:t> </a:t>
            </a:r>
          </a:p>
          <a:p>
            <a:r>
              <a:rPr lang="nb-NO" dirty="0" err="1"/>
              <a:t>Unique</a:t>
            </a:r>
            <a:r>
              <a:rPr lang="nb-NO" dirty="0"/>
              <a:t> </a:t>
            </a:r>
            <a:r>
              <a:rPr lang="nb-NO" dirty="0" err="1"/>
              <a:t>opportunity</a:t>
            </a:r>
            <a:r>
              <a:rPr lang="nb-NO" dirty="0"/>
              <a:t> to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understanding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76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945A-229B-4436-944C-562AD202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Suggested </a:t>
            </a:r>
            <a:r>
              <a:rPr lang="nb-NO" b="1" dirty="0" err="1"/>
              <a:t>approach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7972-43DD-42C2-9482-18CCAB7A2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EMEP Reports to present </a:t>
            </a:r>
            <a:r>
              <a:rPr lang="nb-NO" dirty="0" err="1"/>
              <a:t>results</a:t>
            </a:r>
            <a:r>
              <a:rPr lang="nb-NO" dirty="0"/>
              <a:t> and </a:t>
            </a:r>
            <a:r>
              <a:rPr lang="nb-NO" dirty="0" err="1"/>
              <a:t>comment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impacts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Covid-19</a:t>
            </a:r>
          </a:p>
          <a:p>
            <a:r>
              <a:rPr lang="nb-NO" dirty="0"/>
              <a:t>2020 data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summer 2021,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likely</a:t>
            </a:r>
            <a:r>
              <a:rPr lang="nb-NO" dirty="0"/>
              <a:t> a </a:t>
            </a:r>
            <a:r>
              <a:rPr lang="nb-NO" dirty="0" err="1"/>
              <a:t>community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include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data for </a:t>
            </a:r>
            <a:r>
              <a:rPr lang="nb-NO" dirty="0" err="1"/>
              <a:t>year</a:t>
            </a:r>
            <a:r>
              <a:rPr lang="nb-NO" dirty="0"/>
              <a:t> 2021.</a:t>
            </a:r>
          </a:p>
          <a:p>
            <a:r>
              <a:rPr lang="nb-NO" dirty="0"/>
              <a:t>Scope </a:t>
            </a:r>
            <a:r>
              <a:rPr lang="nb-NO" dirty="0" err="1"/>
              <a:t>of</a:t>
            </a:r>
            <a:r>
              <a:rPr lang="nb-NO" dirty="0"/>
              <a:t> an EMEP Covid-19 </a:t>
            </a: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initiated</a:t>
            </a:r>
            <a:r>
              <a:rPr lang="nb-NO" dirty="0"/>
              <a:t> in 2021, </a:t>
            </a:r>
            <a:r>
              <a:rPr lang="nb-NO" dirty="0" err="1"/>
              <a:t>but</a:t>
            </a:r>
            <a:r>
              <a:rPr lang="nb-NO" dirty="0"/>
              <a:t> not </a:t>
            </a:r>
            <a:r>
              <a:rPr lang="nb-NO" dirty="0" err="1"/>
              <a:t>finalized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fall 2022.</a:t>
            </a:r>
          </a:p>
          <a:p>
            <a:r>
              <a:rPr lang="nb-NO" dirty="0"/>
              <a:t>Level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ambition</a:t>
            </a:r>
            <a:r>
              <a:rPr lang="nb-NO" dirty="0"/>
              <a:t> to be </a:t>
            </a:r>
            <a:r>
              <a:rPr lang="nb-NO" dirty="0" err="1"/>
              <a:t>agreed</a:t>
            </a:r>
            <a:r>
              <a:rPr lang="nb-NO" dirty="0"/>
              <a:t> (TFMM </a:t>
            </a:r>
            <a:r>
              <a:rPr lang="nb-NO" dirty="0" err="1"/>
              <a:t>only</a:t>
            </a:r>
            <a:r>
              <a:rPr lang="nb-NO" dirty="0"/>
              <a:t> or </a:t>
            </a:r>
            <a:r>
              <a:rPr lang="nb-NO" dirty="0" err="1"/>
              <a:t>also</a:t>
            </a:r>
            <a:r>
              <a:rPr lang="nb-NO" dirty="0"/>
              <a:t> TFEIP, WGE…?)</a:t>
            </a:r>
          </a:p>
          <a:p>
            <a:r>
              <a:rPr lang="nb-NO" dirty="0"/>
              <a:t>Important to </a:t>
            </a:r>
            <a:r>
              <a:rPr lang="nb-NO" dirty="0" err="1"/>
              <a:t>engage</a:t>
            </a:r>
            <a:r>
              <a:rPr lang="nb-NO" dirty="0"/>
              <a:t> EMEP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experts</a:t>
            </a:r>
            <a:r>
              <a:rPr lang="nb-NO" dirty="0"/>
              <a:t> (not just </a:t>
            </a:r>
            <a:r>
              <a:rPr lang="nb-NO" dirty="0" err="1"/>
              <a:t>another</a:t>
            </a:r>
            <a:r>
              <a:rPr lang="nb-NO" dirty="0"/>
              <a:t> </a:t>
            </a:r>
            <a:r>
              <a:rPr lang="nb-NO" dirty="0" err="1"/>
              <a:t>scientific</a:t>
            </a:r>
            <a:r>
              <a:rPr lang="nb-NO" dirty="0"/>
              <a:t> </a:t>
            </a:r>
            <a:r>
              <a:rPr lang="nb-NO" dirty="0" err="1"/>
              <a:t>paper</a:t>
            </a:r>
            <a:r>
              <a:rPr lang="nb-NO" dirty="0"/>
              <a:t>)</a:t>
            </a:r>
          </a:p>
          <a:p>
            <a:r>
              <a:rPr lang="nb-NO" dirty="0"/>
              <a:t>Target </a:t>
            </a:r>
            <a:r>
              <a:rPr lang="nb-NO" dirty="0" err="1"/>
              <a:t>audience</a:t>
            </a:r>
            <a:r>
              <a:rPr lang="nb-NO" dirty="0"/>
              <a:t>: CLRTAP </a:t>
            </a:r>
            <a:r>
              <a:rPr lang="nb-NO" dirty="0" err="1"/>
              <a:t>bodies</a:t>
            </a:r>
            <a:r>
              <a:rPr lang="nb-NO" dirty="0"/>
              <a:t> and EMEP stakeholders</a:t>
            </a:r>
          </a:p>
        </p:txBody>
      </p:sp>
    </p:spTree>
    <p:extLst>
      <p:ext uri="{BB962C8B-B14F-4D97-AF65-F5344CB8AC3E}">
        <p14:creationId xmlns:p14="http://schemas.microsoft.com/office/powerpoint/2010/main" val="240869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822B2-D737-4065-B735-6B1F001C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" y="1141875"/>
            <a:ext cx="12058835" cy="4574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F4C2D8-72B4-4529-86A9-AA8109D7EA2E}"/>
              </a:ext>
            </a:extLst>
          </p:cNvPr>
          <p:cNvSpPr txBox="1"/>
          <p:nvPr/>
        </p:nvSpPr>
        <p:spPr>
          <a:xfrm>
            <a:off x="895350" y="459909"/>
            <a:ext cx="85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European </a:t>
            </a:r>
            <a:r>
              <a:rPr lang="nb-NO" sz="2400" b="1" dirty="0" err="1"/>
              <a:t>background</a:t>
            </a:r>
            <a:r>
              <a:rPr lang="nb-NO" sz="2400" b="1" dirty="0"/>
              <a:t> </a:t>
            </a:r>
            <a:r>
              <a:rPr lang="nb-NO" sz="2400" b="1" dirty="0" err="1"/>
              <a:t>stations</a:t>
            </a:r>
            <a:r>
              <a:rPr lang="nb-NO" sz="2400" b="1" dirty="0"/>
              <a:t> (EMEP/EBAS++) data management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744D65-3B52-4AEA-824B-92A250D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947" y="4119725"/>
            <a:ext cx="2570310" cy="22650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95775A-41E5-41B1-9C19-F45393B7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542" y="4119725"/>
            <a:ext cx="2463981" cy="22233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61CB97-FB6A-4E57-8509-AC1BED639696}"/>
              </a:ext>
            </a:extLst>
          </p:cNvPr>
          <p:cNvSpPr txBox="1"/>
          <p:nvPr/>
        </p:nvSpPr>
        <p:spPr>
          <a:xfrm>
            <a:off x="4932885" y="38282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6540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C07B-3840-47CA-9BC3-B7E3B17E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-3647"/>
            <a:ext cx="11610975" cy="1325563"/>
          </a:xfrm>
        </p:spPr>
        <p:txBody>
          <a:bodyPr>
            <a:normAutofit/>
          </a:bodyPr>
          <a:lstStyle/>
          <a:p>
            <a:r>
              <a:rPr lang="nb-NO" sz="3200" dirty="0">
                <a:hlinkClick r:id="rId2"/>
              </a:rPr>
              <a:t>http://ebas.nilu.no</a:t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1BD1-2B8E-49BD-BD1C-6504820B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351338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4AD5A-C232-4FA4-993F-7E293036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2" y="154114"/>
            <a:ext cx="6019798" cy="18035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144F00-29F0-4E97-AA29-C82072C22B19}"/>
              </a:ext>
            </a:extLst>
          </p:cNvPr>
          <p:cNvSpPr/>
          <p:nvPr/>
        </p:nvSpPr>
        <p:spPr>
          <a:xfrm>
            <a:off x="3632261" y="994094"/>
            <a:ext cx="1917577" cy="37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C37EA-4307-4035-A3C7-694B7192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1" y="1984858"/>
            <a:ext cx="10282239" cy="4748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0EE14-EA92-401B-96EB-CC0AE2D7F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DE1A-5C0E-44A3-B2E3-49FDEEFC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79" y="0"/>
            <a:ext cx="10515600" cy="1325563"/>
          </a:xfrm>
        </p:spPr>
        <p:txBody>
          <a:bodyPr/>
          <a:lstStyle/>
          <a:p>
            <a:r>
              <a:rPr lang="nb-NO" b="1" dirty="0"/>
              <a:t>«Frameworks» in EBAS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F068-1722-4E74-AA01-7AB11083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495425"/>
            <a:ext cx="11469950" cy="468153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Framework </a:t>
            </a:r>
            <a:r>
              <a:rPr lang="nb-NO" dirty="0" err="1"/>
              <a:t>indicates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b="1" dirty="0" err="1"/>
              <a:t>project</a:t>
            </a:r>
            <a:r>
              <a:rPr lang="nb-NO" b="1" dirty="0"/>
              <a:t>, program or </a:t>
            </a:r>
            <a:r>
              <a:rPr lang="nb-NO" b="1" dirty="0" err="1"/>
              <a:t>organisation</a:t>
            </a:r>
            <a:r>
              <a:rPr lang="nb-NO" b="1" dirty="0"/>
              <a:t> a </a:t>
            </a:r>
            <a:r>
              <a:rPr lang="nb-NO" b="1" dirty="0" err="1"/>
              <a:t>dataset</a:t>
            </a:r>
            <a:r>
              <a:rPr lang="nb-NO" b="1" dirty="0"/>
              <a:t> is </a:t>
            </a:r>
            <a:r>
              <a:rPr lang="nb-NO" b="1" dirty="0" err="1"/>
              <a:t>affiliated</a:t>
            </a:r>
            <a:r>
              <a:rPr lang="nb-NO" dirty="0"/>
              <a:t> («</a:t>
            </a:r>
            <a:r>
              <a:rPr lang="nb-NO" dirty="0" err="1"/>
              <a:t>belong</a:t>
            </a:r>
            <a:r>
              <a:rPr lang="nb-NO" dirty="0"/>
              <a:t>») to</a:t>
            </a:r>
          </a:p>
          <a:p>
            <a:endParaRPr lang="nb-NO" dirty="0"/>
          </a:p>
          <a:p>
            <a:pPr lvl="1"/>
            <a:r>
              <a:rPr lang="nb-NO" dirty="0" err="1"/>
              <a:t>Reflects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formal </a:t>
            </a:r>
            <a:r>
              <a:rPr lang="nb-NO" dirty="0" err="1"/>
              <a:t>justification</a:t>
            </a:r>
            <a:r>
              <a:rPr lang="nb-NO" dirty="0"/>
              <a:t> for </a:t>
            </a:r>
            <a:r>
              <a:rPr lang="nb-NO" dirty="0" err="1"/>
              <a:t>observations</a:t>
            </a:r>
            <a:r>
              <a:rPr lang="nb-NO" dirty="0"/>
              <a:t> to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(</a:t>
            </a:r>
            <a:r>
              <a:rPr lang="nb-NO" dirty="0" err="1"/>
              <a:t>funding</a:t>
            </a:r>
            <a:r>
              <a:rPr lang="nb-NO" dirty="0"/>
              <a:t>/</a:t>
            </a:r>
            <a:r>
              <a:rPr lang="nb-NO" dirty="0" err="1"/>
              <a:t>obligation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Basis for </a:t>
            </a:r>
            <a:r>
              <a:rPr lang="nb-NO" dirty="0" err="1"/>
              <a:t>informing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data </a:t>
            </a:r>
            <a:r>
              <a:rPr lang="nb-NO" dirty="0" err="1"/>
              <a:t>policies</a:t>
            </a:r>
            <a:r>
              <a:rPr lang="nb-NO" dirty="0"/>
              <a:t> and </a:t>
            </a:r>
            <a:r>
              <a:rPr lang="nb-NO" dirty="0" err="1"/>
              <a:t>acknowledgements</a:t>
            </a:r>
            <a:endParaRPr lang="nb-NO" dirty="0"/>
          </a:p>
          <a:p>
            <a:pPr lvl="1"/>
            <a:r>
              <a:rPr lang="nb-NO" dirty="0" err="1"/>
              <a:t>Label</a:t>
            </a:r>
            <a:r>
              <a:rPr lang="nb-NO" dirty="0"/>
              <a:t> </a:t>
            </a:r>
            <a:r>
              <a:rPr lang="nb-NO" dirty="0" err="1"/>
              <a:t>reflecting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measurements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and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assured</a:t>
            </a:r>
            <a:endParaRPr lang="nb-NO" dirty="0"/>
          </a:p>
          <a:p>
            <a:pPr lvl="2"/>
            <a:r>
              <a:rPr lang="nb-NO" dirty="0" err="1"/>
              <a:t>E.g</a:t>
            </a:r>
            <a:r>
              <a:rPr lang="nb-NO" dirty="0"/>
              <a:t> </a:t>
            </a:r>
            <a:r>
              <a:rPr lang="nb-NO" dirty="0" err="1"/>
              <a:t>datasets</a:t>
            </a:r>
            <a:r>
              <a:rPr lang="nb-NO" dirty="0"/>
              <a:t> </a:t>
            </a:r>
            <a:r>
              <a:rPr lang="nb-NO" dirty="0" err="1"/>
              <a:t>affiliated</a:t>
            </a:r>
            <a:r>
              <a:rPr lang="nb-NO" dirty="0"/>
              <a:t> to EMEP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goverened</a:t>
            </a:r>
            <a:r>
              <a:rPr lang="nb-NO" dirty="0"/>
              <a:t> by EMEP </a:t>
            </a:r>
            <a:r>
              <a:rPr lang="nb-NO" dirty="0" err="1"/>
              <a:t>principles</a:t>
            </a:r>
            <a:r>
              <a:rPr lang="nb-NO" dirty="0"/>
              <a:t>,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structure</a:t>
            </a:r>
            <a:r>
              <a:rPr lang="nb-NO" dirty="0"/>
              <a:t>, AQAC </a:t>
            </a:r>
            <a:r>
              <a:rPr lang="nb-NO" dirty="0" err="1"/>
              <a:t>approaches</a:t>
            </a:r>
            <a:r>
              <a:rPr lang="nb-NO" dirty="0"/>
              <a:t>, etc. </a:t>
            </a:r>
          </a:p>
          <a:p>
            <a:pPr lvl="1"/>
            <a:r>
              <a:rPr lang="nb-NO" dirty="0" err="1"/>
              <a:t>Also</a:t>
            </a:r>
            <a:r>
              <a:rPr lang="nb-NO" dirty="0"/>
              <a:t> used to limit </a:t>
            </a:r>
            <a:r>
              <a:rPr lang="nb-NO" dirty="0" err="1"/>
              <a:t>access</a:t>
            </a:r>
            <a:r>
              <a:rPr lang="nb-NO" dirty="0"/>
              <a:t> to non-</a:t>
            </a:r>
            <a:r>
              <a:rPr lang="nb-NO" dirty="0" err="1"/>
              <a:t>public</a:t>
            </a:r>
            <a:r>
              <a:rPr lang="nb-NO" dirty="0"/>
              <a:t>, </a:t>
            </a:r>
            <a:r>
              <a:rPr lang="nb-NO" dirty="0" err="1"/>
              <a:t>restricted</a:t>
            </a:r>
            <a:r>
              <a:rPr lang="nb-NO" dirty="0"/>
              <a:t> </a:t>
            </a:r>
            <a:r>
              <a:rPr lang="nb-NO" dirty="0" err="1"/>
              <a:t>datasets</a:t>
            </a:r>
            <a:r>
              <a:rPr lang="nb-NO" dirty="0"/>
              <a:t> or </a:t>
            </a:r>
            <a:r>
              <a:rPr lang="nb-NO" dirty="0" err="1"/>
              <a:t>datasets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special</a:t>
            </a:r>
            <a:r>
              <a:rPr lang="nb-NO" dirty="0"/>
              <a:t> «</a:t>
            </a:r>
            <a:r>
              <a:rPr lang="nb-NO" dirty="0" err="1"/>
              <a:t>caveats</a:t>
            </a:r>
            <a:r>
              <a:rPr lang="nb-NO" dirty="0"/>
              <a:t>»</a:t>
            </a:r>
          </a:p>
          <a:p>
            <a:pPr lvl="2"/>
            <a:r>
              <a:rPr lang="nb-NO" dirty="0"/>
              <a:t>EMEP, EMEP_NRT, </a:t>
            </a:r>
            <a:r>
              <a:rPr lang="nb-NO" dirty="0" err="1"/>
              <a:t>EMEP_preliminary</a:t>
            </a:r>
            <a:r>
              <a:rPr lang="nb-NO" dirty="0"/>
              <a:t>	</a:t>
            </a:r>
          </a:p>
          <a:p>
            <a:pPr lvl="2"/>
            <a:r>
              <a:rPr lang="nb-NO" dirty="0"/>
              <a:t>_</a:t>
            </a:r>
            <a:r>
              <a:rPr lang="nb-NO" dirty="0" err="1"/>
              <a:t>legacy</a:t>
            </a:r>
            <a:r>
              <a:rPr lang="nb-NO" dirty="0"/>
              <a:t>, _</a:t>
            </a:r>
            <a:r>
              <a:rPr lang="nb-NO" dirty="0" err="1"/>
              <a:t>public</a:t>
            </a:r>
            <a:r>
              <a:rPr lang="nb-NO" dirty="0"/>
              <a:t>, _</a:t>
            </a:r>
            <a:r>
              <a:rPr lang="nb-NO" dirty="0" err="1"/>
              <a:t>internal</a:t>
            </a:r>
            <a:r>
              <a:rPr lang="nb-NO" dirty="0"/>
              <a:t>	</a:t>
            </a:r>
          </a:p>
          <a:p>
            <a:endParaRPr lang="nb-NO" dirty="0"/>
          </a:p>
          <a:p>
            <a:r>
              <a:rPr lang="nb-NO" dirty="0"/>
              <a:t>A </a:t>
            </a:r>
            <a:r>
              <a:rPr lang="nb-NO" dirty="0" err="1"/>
              <a:t>dataset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affiliated</a:t>
            </a:r>
            <a:r>
              <a:rPr lang="nb-NO" dirty="0"/>
              <a:t> to </a:t>
            </a:r>
            <a:r>
              <a:rPr lang="nb-NO" dirty="0" err="1"/>
              <a:t>several</a:t>
            </a:r>
            <a:r>
              <a:rPr lang="nb-NO" dirty="0"/>
              <a:t> Frameworks</a:t>
            </a:r>
          </a:p>
          <a:p>
            <a:pPr marL="0" indent="0">
              <a:buNone/>
            </a:pPr>
            <a:r>
              <a:rPr lang="nb-NO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0D6C8-405C-479A-B18E-39D0DA76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3D03-1C14-489E-9710-579527E1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EMEP data </a:t>
            </a:r>
            <a:r>
              <a:rPr lang="nb-NO" b="1" dirty="0" err="1"/>
              <a:t>are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A8B6-7316-4142-A1A1-659D99F2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AutoNum type="romanUcPeriod"/>
            </a:pPr>
            <a:r>
              <a:rPr lang="nb-NO" dirty="0" err="1"/>
              <a:t>Governmental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data </a:t>
            </a:r>
            <a:r>
              <a:rPr lang="nb-NO" dirty="0" err="1"/>
              <a:t>delivered</a:t>
            </a:r>
            <a:r>
              <a:rPr lang="nb-NO" dirty="0"/>
              <a:t> by </a:t>
            </a:r>
            <a:r>
              <a:rPr lang="nb-NO" dirty="0" err="1"/>
              <a:t>agencies</a:t>
            </a:r>
            <a:r>
              <a:rPr lang="nb-NO" dirty="0"/>
              <a:t> (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regulations</a:t>
            </a:r>
            <a:r>
              <a:rPr lang="nb-NO" dirty="0"/>
              <a:t> in </a:t>
            </a:r>
            <a:r>
              <a:rPr lang="nb-NO" dirty="0" err="1"/>
              <a:t>place</a:t>
            </a:r>
            <a:r>
              <a:rPr lang="nb-NO" dirty="0"/>
              <a:t> to </a:t>
            </a:r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access</a:t>
            </a:r>
            <a:r>
              <a:rPr lang="nb-NO" dirty="0"/>
              <a:t> to </a:t>
            </a:r>
            <a:r>
              <a:rPr lang="nb-NO" dirty="0" err="1"/>
              <a:t>public</a:t>
            </a:r>
            <a:r>
              <a:rPr lang="nb-NO" dirty="0"/>
              <a:t> data (Aarhus Convention, Open data Directive, ++)</a:t>
            </a:r>
          </a:p>
          <a:p>
            <a:pPr marL="571500" indent="-571500">
              <a:buAutoNum type="romanUcPeriod"/>
            </a:pPr>
            <a:r>
              <a:rPr lang="nb-NO" dirty="0"/>
              <a:t>Data </a:t>
            </a:r>
            <a:r>
              <a:rPr lang="nb-NO" dirty="0" err="1"/>
              <a:t>with</a:t>
            </a:r>
            <a:r>
              <a:rPr lang="nb-NO" dirty="0"/>
              <a:t> IPR </a:t>
            </a:r>
            <a:r>
              <a:rPr lang="nb-NO" dirty="0" err="1"/>
              <a:t>issues</a:t>
            </a:r>
            <a:r>
              <a:rPr lang="nb-NO" dirty="0"/>
              <a:t> due to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provision</a:t>
            </a:r>
            <a:r>
              <a:rPr lang="nb-NO" dirty="0"/>
              <a:t> by </a:t>
            </a:r>
            <a:r>
              <a:rPr lang="nb-NO" dirty="0" err="1"/>
              <a:t>researchers</a:t>
            </a:r>
            <a:r>
              <a:rPr lang="nb-NO" dirty="0"/>
              <a:t> and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organisations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The major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EMEP </a:t>
            </a:r>
            <a:r>
              <a:rPr lang="nb-NO" dirty="0" err="1"/>
              <a:t>observations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type II (and </a:t>
            </a:r>
            <a:r>
              <a:rPr lang="nb-NO" dirty="0" err="1"/>
              <a:t>the</a:t>
            </a:r>
            <a:r>
              <a:rPr lang="nb-NO" dirty="0"/>
              <a:t> general </a:t>
            </a:r>
            <a:r>
              <a:rPr lang="nb-NO" dirty="0" err="1"/>
              <a:t>rules</a:t>
            </a:r>
            <a:r>
              <a:rPr lang="nb-NO" dirty="0"/>
              <a:t> for data management </a:t>
            </a:r>
            <a:r>
              <a:rPr lang="nb-NO" dirty="0" err="1"/>
              <a:t>are</a:t>
            </a:r>
            <a:r>
              <a:rPr lang="nb-NO" dirty="0"/>
              <a:t> in </a:t>
            </a:r>
            <a:r>
              <a:rPr lang="nb-NO" dirty="0" err="1"/>
              <a:t>compliance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Very</a:t>
            </a:r>
            <a:r>
              <a:rPr lang="nb-NO" dirty="0"/>
              <a:t> rare (!) have data misused in </a:t>
            </a:r>
            <a:r>
              <a:rPr lang="nb-NO" dirty="0" err="1"/>
              <a:t>relation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IPR-</a:t>
            </a:r>
            <a:r>
              <a:rPr lang="nb-NO" dirty="0" err="1"/>
              <a:t>interests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 </a:t>
            </a:r>
            <a:r>
              <a:rPr lang="nb-NO" dirty="0" err="1"/>
              <a:t>providers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800" dirty="0">
                <a:solidFill>
                  <a:srgbClr val="FF0000"/>
                </a:solidFill>
              </a:rPr>
              <a:t>EMEP - «</a:t>
            </a:r>
            <a:r>
              <a:rPr lang="nb-NO" sz="3800" dirty="0" err="1">
                <a:solidFill>
                  <a:srgbClr val="FF0000"/>
                </a:solidFill>
              </a:rPr>
              <a:t>open</a:t>
            </a:r>
            <a:r>
              <a:rPr lang="nb-NO" sz="3800" dirty="0">
                <a:solidFill>
                  <a:srgbClr val="FF0000"/>
                </a:solidFill>
              </a:rPr>
              <a:t> </a:t>
            </a:r>
            <a:r>
              <a:rPr lang="nb-NO" sz="3800" dirty="0" err="1">
                <a:solidFill>
                  <a:srgbClr val="FF0000"/>
                </a:solidFill>
              </a:rPr>
              <a:t>access</a:t>
            </a:r>
            <a:r>
              <a:rPr lang="nb-NO" sz="3800" dirty="0">
                <a:solidFill>
                  <a:srgbClr val="FF0000"/>
                </a:solidFill>
              </a:rPr>
              <a:t>» </a:t>
            </a:r>
            <a:r>
              <a:rPr lang="nb-NO" sz="3800" dirty="0" err="1">
                <a:solidFill>
                  <a:srgbClr val="FF0000"/>
                </a:solidFill>
              </a:rPr>
              <a:t>since</a:t>
            </a:r>
            <a:r>
              <a:rPr lang="nb-NO" sz="3800" dirty="0">
                <a:solidFill>
                  <a:srgbClr val="FF0000"/>
                </a:solidFill>
              </a:rPr>
              <a:t> 1977!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13997-5F2B-4CD5-A319-CB166436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723" y="5833322"/>
            <a:ext cx="131075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4997-9C2E-4FF0-A79D-64FFDEB2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«</a:t>
            </a:r>
            <a:r>
              <a:rPr lang="nb-NO" b="1" dirty="0" err="1"/>
              <a:t>Substantial</a:t>
            </a:r>
            <a:r>
              <a:rPr lang="nb-NO" b="1" dirty="0"/>
              <a:t> </a:t>
            </a:r>
            <a:r>
              <a:rPr lang="nb-NO" b="1" dirty="0" err="1"/>
              <a:t>use</a:t>
            </a:r>
            <a:r>
              <a:rPr lang="nb-NO" b="1" dirty="0"/>
              <a:t>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55E9-277D-4014-BAA9-CD38CF55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 term </a:t>
            </a:r>
            <a:r>
              <a:rPr lang="nb-NO" dirty="0" err="1"/>
              <a:t>widely</a:t>
            </a:r>
            <a:r>
              <a:rPr lang="nb-NO" dirty="0"/>
              <a:t> used to </a:t>
            </a:r>
            <a:r>
              <a:rPr lang="nb-NO" dirty="0" err="1"/>
              <a:t>indicate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data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openly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is an </a:t>
            </a:r>
            <a:r>
              <a:rPr lang="nb-NO" dirty="0" err="1"/>
              <a:t>expectation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data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analysed</a:t>
            </a:r>
            <a:r>
              <a:rPr lang="nb-NO" dirty="0"/>
              <a:t> in </a:t>
            </a:r>
            <a:r>
              <a:rPr lang="nb-NO" dirty="0" err="1"/>
              <a:t>detail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purpose </a:t>
            </a:r>
            <a:r>
              <a:rPr lang="nb-NO" dirty="0" err="1"/>
              <a:t>of</a:t>
            </a:r>
            <a:r>
              <a:rPr lang="nb-NO" dirty="0"/>
              <a:t> a report or </a:t>
            </a:r>
            <a:r>
              <a:rPr lang="nb-NO" dirty="0" err="1"/>
              <a:t>publication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scientific</a:t>
            </a:r>
            <a:r>
              <a:rPr lang="nb-NO" dirty="0"/>
              <a:t> </a:t>
            </a:r>
            <a:r>
              <a:rPr lang="nb-NO" dirty="0" err="1"/>
              <a:t>merit</a:t>
            </a:r>
            <a:r>
              <a:rPr lang="nb-NO" dirty="0"/>
              <a:t>,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 </a:t>
            </a:r>
            <a:r>
              <a:rPr lang="nb-NO" dirty="0" err="1"/>
              <a:t>originators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consulted</a:t>
            </a:r>
            <a:r>
              <a:rPr lang="nb-NO" dirty="0"/>
              <a:t> and </a:t>
            </a:r>
            <a:r>
              <a:rPr lang="nb-NO" dirty="0" err="1"/>
              <a:t>offered</a:t>
            </a:r>
            <a:r>
              <a:rPr lang="nb-NO" dirty="0"/>
              <a:t> a co-</a:t>
            </a:r>
            <a:r>
              <a:rPr lang="nb-NO" dirty="0" err="1"/>
              <a:t>authorship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</a:t>
            </a:r>
            <a:r>
              <a:rPr lang="nb-NO" dirty="0" err="1"/>
              <a:t>vague</a:t>
            </a:r>
            <a:r>
              <a:rPr lang="nb-NO" dirty="0"/>
              <a:t> </a:t>
            </a:r>
            <a:r>
              <a:rPr lang="nb-NO" dirty="0" err="1"/>
              <a:t>definition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DOs </a:t>
            </a:r>
            <a:r>
              <a:rPr lang="nb-NO" dirty="0" err="1"/>
              <a:t>expressing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rights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violated</a:t>
            </a:r>
            <a:r>
              <a:rPr lang="nb-NO" dirty="0"/>
              <a:t>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A02D2-022A-46B9-9C78-0C61BEF9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0" y="5779004"/>
            <a:ext cx="1308767" cy="95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7277B-3080-47AB-A100-425EABBF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9603-EB4C-4958-8062-EA7EF44D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49212"/>
            <a:ext cx="10515600" cy="1325563"/>
          </a:xfrm>
        </p:spPr>
        <p:txBody>
          <a:bodyPr/>
          <a:lstStyle/>
          <a:p>
            <a:r>
              <a:rPr lang="nb-NO" b="1" dirty="0"/>
              <a:t>«Data and services»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B711-FEEB-4529-8FD3-A88105C7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1100"/>
            <a:ext cx="11172825" cy="53117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4400" dirty="0"/>
              <a:t>The </a:t>
            </a:r>
            <a:r>
              <a:rPr lang="nb-NO" sz="4400" dirty="0" err="1"/>
              <a:t>current</a:t>
            </a:r>
            <a:r>
              <a:rPr lang="nb-NO" sz="4400" dirty="0"/>
              <a:t> </a:t>
            </a:r>
            <a:r>
              <a:rPr lang="nb-NO" sz="4400" dirty="0" err="1"/>
              <a:t>thinking</a:t>
            </a:r>
            <a:r>
              <a:rPr lang="nb-NO" sz="4400" dirty="0"/>
              <a:t> is </a:t>
            </a:r>
            <a:r>
              <a:rPr lang="nb-NO" sz="4400" dirty="0" err="1"/>
              <a:t>that</a:t>
            </a:r>
            <a:r>
              <a:rPr lang="nb-NO" sz="4400" dirty="0"/>
              <a:t> </a:t>
            </a:r>
            <a:r>
              <a:rPr lang="nb-NO" sz="4400" dirty="0" err="1"/>
              <a:t>through</a:t>
            </a:r>
            <a:r>
              <a:rPr lang="nb-NO" sz="4400" dirty="0"/>
              <a:t> «</a:t>
            </a:r>
            <a:r>
              <a:rPr lang="nb-NO" sz="4400" dirty="0" err="1"/>
              <a:t>open</a:t>
            </a:r>
            <a:r>
              <a:rPr lang="nb-NO" sz="4400" dirty="0"/>
              <a:t> data </a:t>
            </a:r>
            <a:r>
              <a:rPr lang="nb-NO" sz="4400" dirty="0" err="1"/>
              <a:t>access</a:t>
            </a:r>
            <a:r>
              <a:rPr lang="nb-NO" sz="4400" dirty="0"/>
              <a:t>» </a:t>
            </a:r>
            <a:r>
              <a:rPr lang="nb-NO" sz="4400" dirty="0" err="1"/>
              <a:t>both</a:t>
            </a:r>
            <a:r>
              <a:rPr lang="nb-NO" sz="4400" dirty="0"/>
              <a:t> </a:t>
            </a:r>
            <a:r>
              <a:rPr lang="nb-NO" sz="4400" dirty="0" err="1"/>
              <a:t>research</a:t>
            </a:r>
            <a:r>
              <a:rPr lang="nb-NO" sz="4400" dirty="0"/>
              <a:t> </a:t>
            </a:r>
            <a:r>
              <a:rPr lang="nb-NO" sz="4400" dirty="0" err="1"/>
              <a:t>capabilibites</a:t>
            </a:r>
            <a:r>
              <a:rPr lang="nb-NO" sz="4400" dirty="0"/>
              <a:t> and </a:t>
            </a:r>
            <a:r>
              <a:rPr lang="nb-NO" sz="4400" dirty="0" err="1"/>
              <a:t>the</a:t>
            </a:r>
            <a:r>
              <a:rPr lang="nb-NO" sz="4400" dirty="0"/>
              <a:t> </a:t>
            </a:r>
            <a:r>
              <a:rPr lang="nb-NO" sz="4400" dirty="0" err="1"/>
              <a:t>economy</a:t>
            </a:r>
            <a:r>
              <a:rPr lang="nb-NO" sz="4400" dirty="0"/>
              <a:t> </a:t>
            </a:r>
            <a:r>
              <a:rPr lang="nb-NO" sz="4400" dirty="0" err="1"/>
              <a:t>shall</a:t>
            </a:r>
            <a:r>
              <a:rPr lang="nb-NO" sz="4400" dirty="0"/>
              <a:t> </a:t>
            </a:r>
            <a:r>
              <a:rPr lang="nb-NO" sz="4400" dirty="0" err="1"/>
              <a:t>grow</a:t>
            </a:r>
            <a:r>
              <a:rPr lang="nb-NO" sz="4400" dirty="0"/>
              <a:t> </a:t>
            </a:r>
            <a:r>
              <a:rPr lang="nb-NO" sz="4400" dirty="0" err="1"/>
              <a:t>substantially</a:t>
            </a:r>
            <a:r>
              <a:rPr lang="nb-NO" sz="4400" dirty="0"/>
              <a:t>. </a:t>
            </a:r>
            <a:r>
              <a:rPr lang="nb-NO" sz="4400" dirty="0" err="1"/>
              <a:t>Governments</a:t>
            </a:r>
            <a:r>
              <a:rPr lang="nb-NO" sz="4400" dirty="0"/>
              <a:t> </a:t>
            </a:r>
            <a:r>
              <a:rPr lang="nb-NO" sz="4400" dirty="0" err="1"/>
              <a:t>need</a:t>
            </a:r>
            <a:r>
              <a:rPr lang="nb-NO" sz="4400" dirty="0"/>
              <a:t> to show </a:t>
            </a:r>
            <a:r>
              <a:rPr lang="nb-NO" sz="4400" dirty="0" err="1"/>
              <a:t>that</a:t>
            </a:r>
            <a:r>
              <a:rPr lang="nb-NO" sz="4400" dirty="0"/>
              <a:t> </a:t>
            </a:r>
            <a:r>
              <a:rPr lang="nb-NO" sz="4400" dirty="0" err="1"/>
              <a:t>they</a:t>
            </a:r>
            <a:r>
              <a:rPr lang="nb-NO" sz="4400" dirty="0"/>
              <a:t> </a:t>
            </a:r>
            <a:r>
              <a:rPr lang="nb-NO" sz="4400" dirty="0" err="1"/>
              <a:t>comply</a:t>
            </a:r>
            <a:r>
              <a:rPr lang="nb-NO" sz="4400" dirty="0"/>
              <a:t> </a:t>
            </a:r>
            <a:r>
              <a:rPr lang="nb-NO" sz="4400" dirty="0" err="1"/>
              <a:t>with</a:t>
            </a:r>
            <a:r>
              <a:rPr lang="nb-NO" sz="4400" dirty="0"/>
              <a:t> ODD and </a:t>
            </a:r>
            <a:r>
              <a:rPr lang="nb-NO" sz="4400" dirty="0" err="1"/>
              <a:t>national</a:t>
            </a:r>
            <a:r>
              <a:rPr lang="nb-NO" sz="4400" dirty="0"/>
              <a:t> </a:t>
            </a:r>
            <a:r>
              <a:rPr lang="nb-NO" sz="4400" dirty="0" err="1"/>
              <a:t>legislation</a:t>
            </a:r>
            <a:r>
              <a:rPr lang="nb-NO" sz="4400" dirty="0"/>
              <a:t>. Programs </a:t>
            </a:r>
            <a:r>
              <a:rPr lang="nb-NO" sz="4400" dirty="0" err="1"/>
              <a:t>need</a:t>
            </a:r>
            <a:r>
              <a:rPr lang="nb-NO" sz="4400" dirty="0"/>
              <a:t> to </a:t>
            </a:r>
            <a:r>
              <a:rPr lang="nb-NO" sz="4400" dirty="0" err="1"/>
              <a:t>demonstrate</a:t>
            </a:r>
            <a:r>
              <a:rPr lang="nb-NO" sz="4400" dirty="0"/>
              <a:t> </a:t>
            </a:r>
            <a:r>
              <a:rPr lang="nb-NO" sz="4400" dirty="0" err="1"/>
              <a:t>their</a:t>
            </a:r>
            <a:r>
              <a:rPr lang="nb-NO" sz="4400" dirty="0"/>
              <a:t> </a:t>
            </a:r>
            <a:r>
              <a:rPr lang="nb-NO" sz="4400" dirty="0" err="1"/>
              <a:t>importance</a:t>
            </a:r>
            <a:r>
              <a:rPr lang="nb-NO" sz="4400" dirty="0"/>
              <a:t> for </a:t>
            </a:r>
            <a:r>
              <a:rPr lang="nb-NO" sz="4400" dirty="0" err="1"/>
              <a:t>society</a:t>
            </a:r>
            <a:r>
              <a:rPr lang="nb-NO" sz="4400" dirty="0"/>
              <a:t>, UN </a:t>
            </a:r>
            <a:r>
              <a:rPr lang="nb-NO" sz="4400" dirty="0" err="1"/>
              <a:t>SDGs</a:t>
            </a:r>
            <a:r>
              <a:rPr lang="nb-NO" sz="4400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-&gt;The Framework/data host </a:t>
            </a:r>
            <a:r>
              <a:rPr lang="nb-NO" b="1" dirty="0" err="1"/>
              <a:t>perspective</a:t>
            </a:r>
            <a:r>
              <a:rPr lang="nb-NO" b="1" dirty="0"/>
              <a:t>:</a:t>
            </a:r>
          </a:p>
          <a:p>
            <a:pPr marL="0" indent="0">
              <a:buNone/>
            </a:pPr>
            <a:r>
              <a:rPr lang="nb-NO" dirty="0"/>
              <a:t>	Large </a:t>
            </a:r>
            <a:r>
              <a:rPr lang="nb-NO" dirty="0" err="1"/>
              <a:t>efforts</a:t>
            </a:r>
            <a:r>
              <a:rPr lang="nb-NO" dirty="0"/>
              <a:t> used to </a:t>
            </a:r>
            <a:r>
              <a:rPr lang="nb-NO" dirty="0" err="1"/>
              <a:t>manage</a:t>
            </a:r>
            <a:r>
              <a:rPr lang="nb-NO" dirty="0"/>
              <a:t> data (5-10 persons for 4+ </a:t>
            </a:r>
            <a:r>
              <a:rPr lang="nb-NO" dirty="0" err="1"/>
              <a:t>decades</a:t>
            </a:r>
            <a:r>
              <a:rPr lang="nb-NO" dirty="0"/>
              <a:t>,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institutional</a:t>
            </a:r>
            <a:r>
              <a:rPr lang="nb-NO" dirty="0"/>
              <a:t> </a:t>
            </a:r>
            <a:r>
              <a:rPr lang="nb-NO" dirty="0" err="1"/>
              <a:t>investement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Bulk </a:t>
            </a:r>
            <a:r>
              <a:rPr lang="nb-NO" dirty="0" err="1"/>
              <a:t>download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EMEP data </a:t>
            </a:r>
            <a:r>
              <a:rPr lang="nb-NO" dirty="0" err="1"/>
              <a:t>takes</a:t>
            </a:r>
            <a:r>
              <a:rPr lang="nb-NO" dirty="0"/>
              <a:t> 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hours</a:t>
            </a:r>
            <a:r>
              <a:rPr lang="nb-NO" dirty="0"/>
              <a:t>, </a:t>
            </a:r>
          </a:p>
          <a:p>
            <a:pPr marL="0" indent="0">
              <a:buNone/>
            </a:pPr>
            <a:r>
              <a:rPr lang="nb-NO" dirty="0"/>
              <a:t>	     deliver an </a:t>
            </a:r>
            <a:r>
              <a:rPr lang="nb-NO" dirty="0" err="1"/>
              <a:t>additional</a:t>
            </a:r>
            <a:r>
              <a:rPr lang="nb-NO" dirty="0"/>
              <a:t> service, </a:t>
            </a:r>
          </a:p>
          <a:p>
            <a:pPr marL="0" indent="0">
              <a:buNone/>
            </a:pPr>
            <a:r>
              <a:rPr lang="nb-NO" dirty="0"/>
              <a:t>	            service </a:t>
            </a:r>
            <a:r>
              <a:rPr lang="nb-NO" dirty="0" err="1"/>
              <a:t>contract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users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                  </a:t>
            </a:r>
            <a:r>
              <a:rPr lang="nb-NO" dirty="0" err="1"/>
              <a:t>poor</a:t>
            </a:r>
            <a:r>
              <a:rPr lang="nb-NO" dirty="0"/>
              <a:t> or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acknowledgement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underlying  </a:t>
            </a:r>
            <a:r>
              <a:rPr lang="nb-NO" dirty="0" err="1"/>
              <a:t>resources</a:t>
            </a:r>
            <a:r>
              <a:rPr lang="nb-NO" dirty="0"/>
              <a:t> </a:t>
            </a:r>
            <a:r>
              <a:rPr lang="nb-NO" dirty="0" err="1"/>
              <a:t>comitted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-&gt;The </a:t>
            </a:r>
            <a:r>
              <a:rPr lang="nb-NO" b="1" dirty="0" err="1"/>
              <a:t>researcher</a:t>
            </a:r>
            <a:r>
              <a:rPr lang="nb-NO" b="1" dirty="0"/>
              <a:t> </a:t>
            </a:r>
            <a:r>
              <a:rPr lang="nb-NO" b="1" dirty="0" err="1"/>
              <a:t>perspective</a:t>
            </a:r>
            <a:r>
              <a:rPr lang="nb-NO" b="1" dirty="0"/>
              <a:t>:</a:t>
            </a:r>
          </a:p>
          <a:p>
            <a:pPr marL="0" indent="0">
              <a:buNone/>
            </a:pPr>
            <a:r>
              <a:rPr lang="nb-NO" dirty="0"/>
              <a:t>	Data </a:t>
            </a:r>
            <a:r>
              <a:rPr lang="nb-NO" dirty="0" err="1"/>
              <a:t>are</a:t>
            </a:r>
            <a:r>
              <a:rPr lang="nb-NO" dirty="0"/>
              <a:t> used </a:t>
            </a:r>
            <a:r>
              <a:rPr lang="nb-NO" dirty="0" err="1"/>
              <a:t>without</a:t>
            </a:r>
            <a:r>
              <a:rPr lang="nb-NO" dirty="0"/>
              <a:t> serving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interests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holding</a:t>
            </a:r>
            <a:r>
              <a:rPr lang="nb-NO" dirty="0"/>
              <a:t> IPR </a:t>
            </a:r>
            <a:r>
              <a:rPr lang="nb-NO" dirty="0" err="1"/>
              <a:t>rights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European Open Science </a:t>
            </a:r>
            <a:r>
              <a:rPr lang="nb-NO" dirty="0" err="1"/>
              <a:t>Cloud</a:t>
            </a:r>
            <a:r>
              <a:rPr lang="nb-NO" dirty="0"/>
              <a:t>, FAIR-</a:t>
            </a:r>
            <a:r>
              <a:rPr lang="nb-NO" dirty="0" err="1"/>
              <a:t>principles</a:t>
            </a:r>
            <a:r>
              <a:rPr lang="nb-NO" dirty="0"/>
              <a:t> +++ Research Data </a:t>
            </a:r>
            <a:r>
              <a:rPr lang="nb-NO" dirty="0" err="1"/>
              <a:t>Aliance</a:t>
            </a:r>
            <a:r>
              <a:rPr lang="nb-NO" dirty="0"/>
              <a:t>,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5D14-801A-4130-B7F2-D5443CD8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0" y="5779004"/>
            <a:ext cx="1308767" cy="9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4C2F-97AE-4802-9C44-93D25D4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0350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b="1" dirty="0"/>
              <a:t>Basics: </a:t>
            </a:r>
            <a:r>
              <a:rPr lang="nb-NO" sz="3600" b="1" dirty="0" err="1"/>
              <a:t>Immateral</a:t>
            </a:r>
            <a:r>
              <a:rPr lang="nb-NO" sz="3600" b="1" dirty="0"/>
              <a:t> </a:t>
            </a:r>
            <a:r>
              <a:rPr lang="nb-NO" sz="3600" b="1" dirty="0" err="1"/>
              <a:t>rights</a:t>
            </a:r>
            <a:r>
              <a:rPr lang="nb-NO" sz="3600" b="1" dirty="0"/>
              <a:t> – </a:t>
            </a:r>
            <a:r>
              <a:rPr lang="nb-NO" sz="3600" b="1" dirty="0" err="1"/>
              <a:t>Intellectual</a:t>
            </a:r>
            <a:r>
              <a:rPr lang="nb-NO" sz="3600" b="1" dirty="0"/>
              <a:t> </a:t>
            </a:r>
            <a:r>
              <a:rPr lang="nb-NO" sz="3600" b="1" dirty="0" err="1"/>
              <a:t>property</a:t>
            </a:r>
            <a:r>
              <a:rPr lang="nb-NO" sz="3600" b="1" dirty="0"/>
              <a:t> </a:t>
            </a:r>
            <a:r>
              <a:rPr lang="nb-NO" sz="3600" b="1" dirty="0" err="1"/>
              <a:t>rights</a:t>
            </a:r>
            <a:endParaRPr lang="nb-NO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42E82-D773-41D3-9AB4-D8A54BDD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685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u="sng" dirty="0" err="1"/>
              <a:t>Intellectual</a:t>
            </a:r>
            <a:r>
              <a:rPr lang="nb-NO" u="sng" dirty="0"/>
              <a:t> </a:t>
            </a:r>
            <a:r>
              <a:rPr lang="nb-NO" u="sng" dirty="0" err="1"/>
              <a:t>work</a:t>
            </a:r>
            <a:r>
              <a:rPr lang="nb-NO" dirty="0"/>
              <a:t> </a:t>
            </a:r>
            <a:r>
              <a:rPr lang="nb-NO" dirty="0" err="1"/>
              <a:t>protected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/>
              <a:t>	Scientific, </a:t>
            </a:r>
            <a:r>
              <a:rPr lang="nb-NO" dirty="0" err="1"/>
              <a:t>literature</a:t>
            </a:r>
            <a:r>
              <a:rPr lang="nb-NO" dirty="0"/>
              <a:t> or </a:t>
            </a:r>
            <a:r>
              <a:rPr lang="nb-NO" dirty="0" err="1"/>
              <a:t>artistic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(not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documents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	Original and </a:t>
            </a:r>
            <a:r>
              <a:rPr lang="nb-NO" dirty="0" err="1"/>
              <a:t>creative</a:t>
            </a:r>
            <a:r>
              <a:rPr lang="nb-NO" dirty="0"/>
              <a:t>, and by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efforts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IPR is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</a:t>
            </a:r>
            <a:r>
              <a:rPr lang="nb-NO" dirty="0" err="1"/>
              <a:t>itself</a:t>
            </a:r>
            <a:r>
              <a:rPr lang="nb-NO" dirty="0"/>
              <a:t>, not </a:t>
            </a:r>
            <a:r>
              <a:rPr lang="nb-NO" dirty="0" err="1"/>
              <a:t>the</a:t>
            </a:r>
            <a:r>
              <a:rPr lang="nb-NO" dirty="0"/>
              <a:t> «</a:t>
            </a:r>
            <a:r>
              <a:rPr lang="nb-NO" dirty="0" err="1"/>
              <a:t>idea</a:t>
            </a:r>
            <a:r>
              <a:rPr lang="nb-NO" dirty="0"/>
              <a:t>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/>
              <a:t>Ideal </a:t>
            </a:r>
            <a:r>
              <a:rPr lang="nb-NO" u="sng" dirty="0" err="1"/>
              <a:t>rights</a:t>
            </a:r>
            <a:r>
              <a:rPr lang="nb-NO" u="sng" dirty="0"/>
              <a:t>:</a:t>
            </a:r>
            <a:r>
              <a:rPr lang="nb-NO" dirty="0"/>
              <a:t> right to be </a:t>
            </a:r>
            <a:r>
              <a:rPr lang="nb-NO" dirty="0" err="1"/>
              <a:t>acknowledged</a:t>
            </a:r>
            <a:r>
              <a:rPr lang="nb-NO" dirty="0"/>
              <a:t> and not be «</a:t>
            </a:r>
            <a:r>
              <a:rPr lang="nb-NO" dirty="0" err="1"/>
              <a:t>violated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..»</a:t>
            </a:r>
          </a:p>
          <a:p>
            <a:pPr marL="0" indent="0">
              <a:buNone/>
            </a:pPr>
            <a:r>
              <a:rPr lang="nb-NO" u="sng" dirty="0" err="1"/>
              <a:t>Economic</a:t>
            </a:r>
            <a:r>
              <a:rPr lang="nb-NO" u="sng" dirty="0"/>
              <a:t> </a:t>
            </a:r>
            <a:r>
              <a:rPr lang="nb-NO" u="sng" dirty="0" err="1"/>
              <a:t>rights</a:t>
            </a:r>
            <a:r>
              <a:rPr lang="nb-NO" u="sng" dirty="0"/>
              <a:t>: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reproduction</a:t>
            </a:r>
            <a:r>
              <a:rPr lang="nb-NO" dirty="0"/>
              <a:t>, </a:t>
            </a:r>
            <a:r>
              <a:rPr lang="nb-NO" dirty="0" err="1"/>
              <a:t>distribution</a:t>
            </a:r>
            <a:r>
              <a:rPr lang="nb-NO" dirty="0"/>
              <a:t>, display, </a:t>
            </a:r>
            <a:r>
              <a:rPr lang="nb-NO" dirty="0" err="1"/>
              <a:t>transformation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u="sng" dirty="0"/>
              <a:t>The holder of IPR-rights may use a </a:t>
            </a:r>
            <a:r>
              <a:rPr lang="en-US" u="sng" dirty="0" err="1"/>
              <a:t>licence</a:t>
            </a:r>
            <a:r>
              <a:rPr lang="en-US" u="sng" dirty="0"/>
              <a:t> to allow use and re-use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13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F386-9AFB-4CCC-AAA4-DB09D3FC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6011"/>
            <a:ext cx="10515600" cy="3271838"/>
          </a:xfrm>
        </p:spPr>
        <p:txBody>
          <a:bodyPr/>
          <a:lstStyle/>
          <a:p>
            <a:r>
              <a:rPr lang="nb-NO" dirty="0"/>
              <a:t>Introduce </a:t>
            </a:r>
            <a:r>
              <a:rPr lang="nb-NO" dirty="0" err="1"/>
              <a:t>licences</a:t>
            </a:r>
            <a:r>
              <a:rPr lang="nb-NO" dirty="0"/>
              <a:t> to </a:t>
            </a:r>
            <a:r>
              <a:rPr lang="nb-NO" dirty="0" err="1"/>
              <a:t>secure</a:t>
            </a:r>
            <a:r>
              <a:rPr lang="nb-NO" dirty="0"/>
              <a:t> IPR </a:t>
            </a:r>
            <a:r>
              <a:rPr lang="nb-NO" dirty="0" err="1"/>
              <a:t>rights</a:t>
            </a:r>
            <a:endParaRPr lang="nb-NO" dirty="0"/>
          </a:p>
          <a:p>
            <a:r>
              <a:rPr lang="nb-NO" dirty="0"/>
              <a:t>PID/</a:t>
            </a:r>
            <a:r>
              <a:rPr lang="nb-NO" dirty="0" err="1"/>
              <a:t>DOIs</a:t>
            </a:r>
            <a:r>
              <a:rPr lang="nb-NO" dirty="0"/>
              <a:t> to </a:t>
            </a:r>
            <a:r>
              <a:rPr lang="nb-NO" dirty="0" err="1"/>
              <a:t>allow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tracking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datasets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CA4C07-0221-4909-83D1-DCE5A5499993}"/>
              </a:ext>
            </a:extLst>
          </p:cNvPr>
          <p:cNvSpPr txBox="1">
            <a:spLocks/>
          </p:cNvSpPr>
          <p:nvPr/>
        </p:nvSpPr>
        <p:spPr>
          <a:xfrm>
            <a:off x="742950" y="4270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i="1" dirty="0"/>
              <a:t>Development </a:t>
            </a:r>
            <a:r>
              <a:rPr lang="nb-NO" i="1" dirty="0" err="1"/>
              <a:t>of</a:t>
            </a:r>
            <a:r>
              <a:rPr lang="nb-NO" i="1" dirty="0"/>
              <a:t> a </a:t>
            </a:r>
            <a:r>
              <a:rPr lang="nb-NO" i="1" dirty="0" err="1"/>
              <a:t>licencing</a:t>
            </a:r>
            <a:r>
              <a:rPr lang="nb-NO" i="1" dirty="0"/>
              <a:t> arrangement to </a:t>
            </a:r>
            <a:r>
              <a:rPr lang="nb-NO" i="1" dirty="0" err="1"/>
              <a:t>secure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rights</a:t>
            </a:r>
            <a:r>
              <a:rPr lang="nb-NO" i="1" dirty="0"/>
              <a:t> </a:t>
            </a:r>
            <a:r>
              <a:rPr lang="nb-NO" i="1" dirty="0" err="1"/>
              <a:t>of</a:t>
            </a:r>
            <a:r>
              <a:rPr lang="nb-NO" i="1" dirty="0"/>
              <a:t> </a:t>
            </a:r>
          </a:p>
          <a:p>
            <a:pPr marL="742950" indent="-742950">
              <a:buAutoNum type="arabicParenR"/>
            </a:pPr>
            <a:r>
              <a:rPr lang="nb-NO" i="1" dirty="0" err="1"/>
              <a:t>frameworks</a:t>
            </a:r>
            <a:r>
              <a:rPr lang="nb-NO" i="1" dirty="0"/>
              <a:t>, </a:t>
            </a:r>
          </a:p>
          <a:p>
            <a:pPr marL="742950" indent="-742950">
              <a:buAutoNum type="arabicParenR"/>
            </a:pPr>
            <a:r>
              <a:rPr lang="nb-NO" i="1" dirty="0" err="1"/>
              <a:t>the</a:t>
            </a:r>
            <a:r>
              <a:rPr lang="nb-NO" i="1" dirty="0"/>
              <a:t> database provider  </a:t>
            </a:r>
          </a:p>
          <a:p>
            <a:pPr marL="742950" indent="-742950">
              <a:buAutoNum type="arabicParenR"/>
            </a:pPr>
            <a:r>
              <a:rPr lang="nb-NO" i="1" dirty="0" err="1"/>
              <a:t>the</a:t>
            </a:r>
            <a:r>
              <a:rPr lang="nb-NO" i="1" dirty="0"/>
              <a:t> data </a:t>
            </a:r>
            <a:r>
              <a:rPr lang="nb-NO" i="1" dirty="0" err="1"/>
              <a:t>originators</a:t>
            </a:r>
            <a:endParaRPr lang="nb-NO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D58223-B891-4FA6-8FDF-155865F448B5}"/>
              </a:ext>
            </a:extLst>
          </p:cNvPr>
          <p:cNvSpPr txBox="1">
            <a:spLocks/>
          </p:cNvSpPr>
          <p:nvPr/>
        </p:nvSpPr>
        <p:spPr>
          <a:xfrm>
            <a:off x="838200" y="988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Suggested </a:t>
            </a:r>
            <a:r>
              <a:rPr lang="nb-NO" b="1" dirty="0" err="1"/>
              <a:t>approach</a:t>
            </a:r>
            <a:r>
              <a:rPr lang="nb-NO" b="1" dirty="0"/>
              <a:t> for EBAS and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framworks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public</a:t>
            </a:r>
            <a:r>
              <a:rPr lang="nb-NO" b="1" dirty="0"/>
              <a:t>/</a:t>
            </a:r>
            <a:r>
              <a:rPr lang="nb-NO" b="1" dirty="0" err="1"/>
              <a:t>open</a:t>
            </a:r>
            <a:r>
              <a:rPr lang="nb-NO" b="1" dirty="0"/>
              <a:t> data policy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B6FB2-07D3-4633-941E-1747700D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0" y="5779004"/>
            <a:ext cx="1308767" cy="95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18EFB-223E-4937-B9D0-E75C5DC86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3" y="5855969"/>
            <a:ext cx="822992" cy="8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1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1317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 New Roman</vt:lpstr>
      <vt:lpstr>Office Theme</vt:lpstr>
      <vt:lpstr>  Licencing of EMEP observation data  Analysis of 2020-21 Lockdown based on EMEP data</vt:lpstr>
      <vt:lpstr>PowerPoint Presentation</vt:lpstr>
      <vt:lpstr>http://ebas.nilu.no </vt:lpstr>
      <vt:lpstr>«Frameworks» in EBAS</vt:lpstr>
      <vt:lpstr>EMEP data are</vt:lpstr>
      <vt:lpstr>«Substantial use»</vt:lpstr>
      <vt:lpstr>«Data and services»</vt:lpstr>
      <vt:lpstr>Basics: Immateral rights – Intellectual property rights</vt:lpstr>
      <vt:lpstr>PowerPoint Presentation</vt:lpstr>
      <vt:lpstr>1. «Framework rights»</vt:lpstr>
      <vt:lpstr>2. Database rights</vt:lpstr>
      <vt:lpstr>3. «Data originator rights»</vt:lpstr>
      <vt:lpstr>EBAS Data Licence  </vt:lpstr>
      <vt:lpstr>Why not attribution to data originators</vt:lpstr>
      <vt:lpstr>Conclusion of data licencing</vt:lpstr>
      <vt:lpstr>Covid-19 impacts</vt:lpstr>
      <vt:lpstr>Rationale</vt:lpstr>
      <vt:lpstr>Suggested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Tørseth</dc:creator>
  <cp:lastModifiedBy>Kjetil Tørseth</cp:lastModifiedBy>
  <cp:revision>17</cp:revision>
  <dcterms:created xsi:type="dcterms:W3CDTF">2021-05-07T06:11:28Z</dcterms:created>
  <dcterms:modified xsi:type="dcterms:W3CDTF">2021-05-10T09:19:40Z</dcterms:modified>
</cp:coreProperties>
</file>